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3" r:id="rId2"/>
    <p:sldMasterId id="2147483685" r:id="rId3"/>
    <p:sldMasterId id="2147483705" r:id="rId4"/>
    <p:sldMasterId id="2147483707" r:id="rId5"/>
  </p:sldMasterIdLst>
  <p:sldIdLst>
    <p:sldId id="256" r:id="rId6"/>
    <p:sldId id="281" r:id="rId7"/>
    <p:sldId id="262" r:id="rId8"/>
    <p:sldId id="282" r:id="rId9"/>
    <p:sldId id="263" r:id="rId10"/>
    <p:sldId id="264" r:id="rId11"/>
    <p:sldId id="265" r:id="rId12"/>
    <p:sldId id="266" r:id="rId13"/>
    <p:sldId id="279" r:id="rId14"/>
    <p:sldId id="258" r:id="rId15"/>
    <p:sldId id="259" r:id="rId16"/>
    <p:sldId id="260" r:id="rId17"/>
    <p:sldId id="283" r:id="rId18"/>
    <p:sldId id="261" r:id="rId19"/>
    <p:sldId id="278" r:id="rId20"/>
    <p:sldId id="267" r:id="rId21"/>
    <p:sldId id="271" r:id="rId22"/>
    <p:sldId id="284" r:id="rId23"/>
    <p:sldId id="280" r:id="rId24"/>
    <p:sldId id="276" r:id="rId25"/>
    <p:sldId id="273" r:id="rId26"/>
    <p:sldId id="274" r:id="rId27"/>
    <p:sldId id="275" r:id="rId28"/>
    <p:sldId id="285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8F7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52" d="100"/>
          <a:sy n="52" d="100"/>
        </p:scale>
        <p:origin x="-5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4FF5-3D74-4488-BFB4-37DD2A0F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EED3-7773-4D0E-8DD6-F9F2EBD44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22FE-4A5F-41B0-AEA5-90EE98B1B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274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4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8AD2-D5E6-4D87-9515-E9476DDB7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9A81-028E-4D88-8C46-2D6526C17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77D0-DD6A-4946-A779-F2F30E34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9441-0357-4C8C-BD9B-5AC092E8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0D70-46A1-4775-BDCA-77163B627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20C0-78DB-4CC9-9BA2-0512FD65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4586-AFE1-4BD4-B9BE-041299FED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FAC-2276-4453-B9F7-9CB5B560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69D3-6AAF-47DA-803D-6D7BFA84D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DD67-BFD6-415C-835C-A845E3A08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C0D38-5E6B-439A-B668-9193F409F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CE04-DAA3-4BB5-A724-2EA632D45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8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8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B434-EF4E-49A2-87F2-AF91C522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76E0-CA05-43A9-AA30-AD8588009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D4E4-C119-4120-9094-1495CA036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1F53-4251-403D-A84D-A84ADE05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9B82-195D-4AF0-8242-566F10CB3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8127-D317-40DC-9177-5B30E2649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4B1B-733E-4CBD-BDA5-1369EF787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B68E-CA37-4F0C-993B-CC9A79746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420F-D667-4B6D-9023-757C02BAF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8CD1-7C33-45D2-B940-2DF304B3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2B68-7FEC-4B35-AB76-1D6880084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AFF5-81E9-4A4B-A96E-0F8CB306F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5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5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5709-4720-4F62-AA45-639F151D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AEBB-CE4B-4AF5-82E2-25C797C7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5B37-E487-4574-BC5B-AACE3DC9B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B01E-CC06-45ED-9CB3-75BA63543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0C5B-F726-4BB6-9BE0-8F7C44FF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562A-F11E-4DC0-B4E3-721DF42C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7035-B978-4C81-91EB-664A7AD4E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CA0B-8156-46D2-A2E0-94712EF1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3D2B6-5A6E-44F1-93CB-689247572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745B-4B55-495C-886F-E9EDF7EB2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F5BB-9E8A-433D-9F00-840A83504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2E56-516B-42B1-9457-1E6891E33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0913CAE-9A31-4EB9-BA1D-4753E339F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555E-B5C0-4945-99D4-98FCE3B0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60C1-BE20-4243-83A9-9820A92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26ED-912C-4B44-9BD2-3EBDA2A4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9651-7038-4C12-8D05-E699AE9D0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24AD-7028-4A62-A113-F355F2850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FCD8-FB3A-4DD3-9BDD-147BD962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4CC8-58AB-4BEE-9F57-E95B958FA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2757-BBDB-4BB6-8358-2D2DAF909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E01B-B8BB-4506-8015-2878394AB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F8D4-7494-4B64-AB34-4AB33C95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8528-46C2-47B7-81A3-1FB15324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30A3-2EB4-4ADF-BEF4-CEFFB329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8E54-9007-490E-99A4-6AB6B6199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FBF8-50B1-40DC-BC8D-CABD79BA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FE4D-A32E-4051-AE73-F49242B1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B93A2EA-644E-4C5A-BA95-18C1AD467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17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72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03FC060-00F9-489D-B5D6-E4E51F18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AC2BE06-EF24-46E9-9622-5AD346CEE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138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1383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138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139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39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139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39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139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39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14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140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0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140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0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140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1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141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1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141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1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141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1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142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2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142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2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142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2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143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3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143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3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143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3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143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4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144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4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144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4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144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4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145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5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145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5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145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45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41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145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6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146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6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146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6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146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6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147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7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147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7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147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7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148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8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148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8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148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8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148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49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0149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49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0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1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1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51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5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5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5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2190B84-395B-425A-A0FA-EECFB033F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445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445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C5C9B0-9321-42A5-93F4-BF96493F8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Мутагенные факторы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  <a:p>
            <a:pPr eaLnBrk="1" hangingPunct="1"/>
            <a:r>
              <a:rPr lang="ru-RU" sz="1800" smtClean="0"/>
              <a:t>Подготовили:Коротеев Андрей , Мельников Петр, учащиеся 9 класса А</a:t>
            </a:r>
          </a:p>
          <a:p>
            <a:pPr eaLnBrk="1" hangingPunct="1"/>
            <a:r>
              <a:rPr lang="ru-RU" sz="1800" smtClean="0"/>
              <a:t>Проверила : Богдашевская Т.П., учитель биологии.</a:t>
            </a:r>
          </a:p>
          <a:p>
            <a:pPr eaLnBrk="1" hangingPunct="1"/>
            <a:r>
              <a:rPr lang="ru-RU" sz="1800" smtClean="0"/>
              <a:t>2010год.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411413" y="1125538"/>
            <a:ext cx="5262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Государственное  общеобразовательное учреждение </a:t>
            </a:r>
          </a:p>
          <a:p>
            <a:r>
              <a:rPr lang="ru-RU" sz="1400"/>
              <a:t>Средняя общеобразовательная школа №235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97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Спирт.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Хим. Формула – С</a:t>
            </a:r>
            <a:r>
              <a:rPr lang="ru-RU" sz="1800" smtClean="0"/>
              <a:t>2</a:t>
            </a:r>
            <a:r>
              <a:rPr lang="ru-RU" smtClean="0"/>
              <a:t>Н</a:t>
            </a:r>
            <a:r>
              <a:rPr lang="ru-RU" sz="1800" smtClean="0"/>
              <a:t>5</a:t>
            </a:r>
            <a:r>
              <a:rPr lang="ru-RU" smtClean="0"/>
              <a:t>ОН</a:t>
            </a:r>
          </a:p>
          <a:p>
            <a:pPr eaLnBrk="1" hangingPunct="1">
              <a:defRPr/>
            </a:pPr>
            <a:r>
              <a:rPr lang="en-US" smtClean="0"/>
              <a:t>t</a:t>
            </a:r>
            <a:r>
              <a:rPr lang="ru-RU" smtClean="0"/>
              <a:t>° кипения = 78°C </a:t>
            </a:r>
          </a:p>
          <a:p>
            <a:pPr eaLnBrk="1" hangingPunct="1">
              <a:defRPr/>
            </a:pPr>
            <a:r>
              <a:rPr lang="ru-RU" smtClean="0"/>
              <a:t>Принадлежит к </a:t>
            </a:r>
            <a:r>
              <a:rPr lang="en-US" smtClean="0"/>
              <a:t>III</a:t>
            </a:r>
            <a:r>
              <a:rPr lang="ru-RU" smtClean="0"/>
              <a:t> классу опасности. (Наравне с </a:t>
            </a:r>
            <a:r>
              <a:rPr lang="en-US" smtClean="0"/>
              <a:t>Al, Ba, Fe, Cr, Mn</a:t>
            </a:r>
            <a:r>
              <a:rPr lang="ru-RU" smtClean="0"/>
              <a:t>, НС</a:t>
            </a:r>
            <a:r>
              <a:rPr lang="en-US" smtClean="0"/>
              <a:t>l, HBr, H</a:t>
            </a:r>
            <a:r>
              <a:rPr lang="en-US" sz="2000" smtClean="0"/>
              <a:t>2</a:t>
            </a:r>
            <a:r>
              <a:rPr lang="en-US" smtClean="0"/>
              <a:t>S</a:t>
            </a:r>
            <a:r>
              <a:rPr lang="ru-RU" smtClean="0"/>
              <a:t> и т. д.)</a:t>
            </a:r>
          </a:p>
        </p:txBody>
      </p:sp>
      <p:pic>
        <p:nvPicPr>
          <p:cNvPr id="20484" name="Picture 5" descr="images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765175"/>
            <a:ext cx="44275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 t="37799"/>
          <a:stretch>
            <a:fillRect/>
          </a:stretch>
        </p:blipFill>
        <p:spPr bwMode="auto">
          <a:xfrm>
            <a:off x="4572000" y="476250"/>
            <a:ext cx="4572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572000" y="115888"/>
            <a:ext cx="4572000" cy="3698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 sz="1400" b="1"/>
              <a:t>скульптурна</a:t>
            </a:r>
            <a:r>
              <a:rPr lang="ru-RU" sz="1400"/>
              <a:t>я  группа "Дядя Вася-</a:t>
            </a:r>
            <a:r>
              <a:rPr lang="ru-RU" sz="1400" b="1"/>
              <a:t>пьяница</a:t>
            </a:r>
            <a:r>
              <a:rPr lang="ru-RU" sz="1400"/>
              <a:t>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844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/>
              <a:t>Влияние алкоголя </a:t>
            </a:r>
            <a:br>
              <a:rPr lang="ru-RU" sz="4000" dirty="0" smtClean="0"/>
            </a:br>
            <a:r>
              <a:rPr lang="ru-RU" sz="4000" dirty="0" smtClean="0"/>
              <a:t>на яйцеклетки.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765175"/>
            <a:ext cx="511175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Самая прекрасная женщина-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это беременная женщина. Яйцеклетки формируются в женском организме еще до рождения девочки. Их «набор» дается один раз и на всю жизнь. Какое именно количество алкоголя может отравить яйцеклетки и приведет к врожденным заболеваниям ребенка, не ответит ни один врач – все сугубо индивидуально. Кто-то пьет по бутылке вина в неделю и это проходит бесследно, а у кого-то в аналогичной ситуации родится ребенок с патологиями. 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3887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0" y="6453188"/>
            <a:ext cx="6951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Рафаэль</a:t>
            </a:r>
            <a:r>
              <a:rPr lang="ru-RU" sz="1200"/>
              <a:t> Санти. "Портрет </a:t>
            </a:r>
            <a:r>
              <a:rPr lang="ru-RU" sz="1200" b="1"/>
              <a:t>беременной</a:t>
            </a:r>
            <a:r>
              <a:rPr lang="ru-RU" sz="1200"/>
              <a:t> женщины" 1506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Влияние алкоголя на сперматозоиды.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Мужчинам же врачи рекомендуют перестать употреблять алкоголь за 3 месяца до планируемого зачатия, т.к. приблизительно этот срок уходит на созревание сперматозоидов. Алкоголь напрямую влияет на сперму. Он увеличивает в ней количество патологических сперматозоидов. Повышается риск оплодотворить яйцеклетку именно «больным» сперматозоидом, что может привести к уродству будущего плода.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Алкоголь снижает подвижность сперматозоидов, при этом зачатие не происходит.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Хроническое злоупотребление алкоголя может привести к проблемам с потенцией и к атрофии яичек.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самом худшем случае – к бесплодию или мутации клеток на генном уровне.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Дети алкогольного зачатия.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6463" y="1600200"/>
            <a:ext cx="3970337" cy="453072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На картине Владимира </a:t>
            </a:r>
            <a:r>
              <a:rPr lang="ru-RU" sz="2400" dirty="0" err="1" smtClean="0"/>
              <a:t>Любарова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показана наиболее часто встречающаяся мутация  у детей  алкогольного зачатия- сращение частями тела.</a:t>
            </a:r>
          </a:p>
          <a:p>
            <a:pPr>
              <a:defRPr/>
            </a:pPr>
            <a:r>
              <a:rPr lang="ru-RU" sz="2400" dirty="0" smtClean="0"/>
              <a:t>Это  сиамские близнецы.</a:t>
            </a:r>
            <a:endParaRPr lang="ru-RU" sz="2400" dirty="0"/>
          </a:p>
        </p:txBody>
      </p:sp>
      <p:pic>
        <p:nvPicPr>
          <p:cNvPr id="2355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41438"/>
            <a:ext cx="4586288" cy="534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0" y="6381750"/>
            <a:ext cx="507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В. Любаров  «Сиамские близнецы» (2005г)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2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Легенды и традиции.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Греческая мифология повествует, что богиня Гера родила от опьяневшего Зевса хромого бога Гефеста</a:t>
            </a:r>
            <a:r>
              <a:rPr lang="en-US" sz="2400" smtClean="0"/>
              <a:t>.</a:t>
            </a: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Философ Плутарх добился правительственного разрешения на то, чтобы на домах алкоголиков писали фразу: "Пьяницы рождают пьяниц", и свахи обходили эти дома стороной.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Существуют и национальные традиции, по которым строго-настрого запрещено пить жениху и невесте на свадьбе </a:t>
            </a:r>
          </a:p>
        </p:txBody>
      </p:sp>
      <p:pic>
        <p:nvPicPr>
          <p:cNvPr id="24580" name="Picture 5" descr="images (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125538"/>
            <a:ext cx="3635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Физические мутагены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25604" name="Picture 6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547813" y="549275"/>
            <a:ext cx="7450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Радиация –мутаген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Ионизирующее излучение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Ионизирующее излучение  - это потоки  различных микрочастиц и физических полей, способные ионизировать вещество.</a:t>
            </a:r>
          </a:p>
          <a:p>
            <a:pPr eaLnBrk="1" hangingPunct="1">
              <a:defRPr/>
            </a:pPr>
            <a:r>
              <a:rPr lang="ru-RU" sz="2800" dirty="0" smtClean="0"/>
              <a:t> Наиболее значимы следующие типы ионизирующего излучения: коротковолновое электромагнитное излучение (рентгеновское и гамма-излучения), потоки заряженных частиц: бета-частиц (электронов и позитронов), альфа-частиц (ядер атома гелия-4), протонов, других ионов, мюонов и др., а также нейтронов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Влияние ионизирующего излучения на организм.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600200"/>
            <a:ext cx="568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Наиболее опасно для человека Альфа, Бета и Гамма излучение, которое может привести к серьезным заболеваниям, генетическим нарушения и даже смерти. Степень влияния радиации на здоровье человека зависит от вида излучения, времени и частоты. Смертельно опасно  и однократное пребывании у сильнейшего источника излучения, и  хранение слаборадиоактивных предметов у себя дома (антиквариата, обработанных радиацией драгоценных камней, изделий из радиоактивного пластика). Одной альфа-частицы может хватить, чтобы уничтожить живой организм или повредить огромное количество клеток. Достаточным средством защиты от радиации данного типа является любой слой твердого или жидкого вещества, например, обычная одежда. </a:t>
            </a:r>
          </a:p>
        </p:txBody>
      </p:sp>
      <p:pic>
        <p:nvPicPr>
          <p:cNvPr id="27652" name="Picture 4" descr="images (1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8512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Радиационные 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err="1" smtClean="0"/>
              <a:t>Здислав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Бексински</a:t>
            </a:r>
            <a:r>
              <a:rPr lang="ru-RU" sz="2000" dirty="0" smtClean="0"/>
              <a:t> рисовал картины без названий под номерами. На одной из них показан мегаполис после ядерного взрыва и фантастический житель.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На самом деле после взрыва на ЧАЭС медики нашли увеличение числа пороков сердца у детей и рождения потомков разных видов с кратным увеличением числа органов.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8676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9000" y="1600200"/>
            <a:ext cx="3937000" cy="4530725"/>
          </a:xfrm>
          <a:noFill/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148263" y="6237288"/>
            <a:ext cx="225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Здислав Бексински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29700" name="Picture 7" descr="54512922_pill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00050" y="0"/>
            <a:ext cx="874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Лекарственный препараты -мутаген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Обоснование темы: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755650" y="2205038"/>
            <a:ext cx="725170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Сфера моих будущих интересов- медицина, поэтому мне</a:t>
            </a:r>
          </a:p>
          <a:p>
            <a:pPr>
              <a:defRPr/>
            </a:pPr>
            <a:r>
              <a:rPr lang="ru-RU" dirty="0"/>
              <a:t> интересно было узнать о влиянии различных факторов на </a:t>
            </a:r>
          </a:p>
          <a:p>
            <a:pPr>
              <a:defRPr/>
            </a:pPr>
            <a:r>
              <a:rPr lang="ru-RU" dirty="0"/>
              <a:t>на организм человека.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600" dirty="0"/>
              <a:t>Цели: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2000" dirty="0"/>
              <a:t>Узнать, что такое мутагенные факторы,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2000" dirty="0"/>
              <a:t>Выявить группы мутагенных факторов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2000" dirty="0"/>
              <a:t>Изучить различные генетические поломки в организме.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Лекарственные препараты как мутагенный фактор.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Наиболее выраженным мутагенным действием обладают цитостатики и антиметаболиты, используемые для лечения онкологических заболеваний и как иммунодепрессанты. К ним можно отнести препараты тиофосфамид, циклофосфан, тренимон, милерон, сарколизин, дипин и другие. Эти соединения индуцируют мутации у различных тест-организмов, в том числе в клетках человека in vitro и in vivo.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Мутагенной активностью обладает и ряд противоопухолевых антибиотиков (актиномицин Д, адриамицин, блеомицин и другие).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Иммунодепрессанты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670425" cy="4235450"/>
          </a:xfrm>
        </p:spPr>
        <p:txBody>
          <a:bodyPr/>
          <a:lstStyle/>
          <a:p>
            <a:pPr eaLnBrk="1" hangingPunct="1"/>
            <a:r>
              <a:rPr lang="ru-RU" sz="2400" smtClean="0"/>
              <a:t>Иммунодепрессанты— это класс лекарственных препаратов, применяемых для обеспечения искусственного угнетения иммунитета.</a:t>
            </a:r>
          </a:p>
        </p:txBody>
      </p:sp>
      <p:pic>
        <p:nvPicPr>
          <p:cNvPr id="31748" name="Picture 4" descr="images (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92375"/>
            <a:ext cx="38512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924800" cy="1143000"/>
          </a:xfrm>
        </p:spPr>
        <p:txBody>
          <a:bodyPr/>
          <a:lstStyle/>
          <a:p>
            <a:pPr eaLnBrk="1" hangingPunct="1"/>
            <a:r>
              <a:rPr lang="ru-RU" smtClean="0"/>
              <a:t>Применение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91512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Искусственная иммуносупрессия как метод лечения применяется прежде всего при трансплантации органов и тканей, таких, как почки, сердце, печень, лёгкие, костный мозг.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Кроме того, искусственная иммуносупрессия применяется при лечении аутоиммунных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Влияние.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4381500" cy="4306888"/>
          </a:xfrm>
        </p:spPr>
        <p:txBody>
          <a:bodyPr/>
          <a:lstStyle/>
          <a:p>
            <a:pPr eaLnBrk="1" hangingPunct="1"/>
            <a:r>
              <a:rPr lang="ru-RU" smtClean="0"/>
              <a:t>Вызывают в культуре клеток человека хромосомные аберрации в дозах, соответствующих реальным, с которыми контактирует человек. </a:t>
            </a:r>
          </a:p>
        </p:txBody>
      </p:sp>
      <p:pic>
        <p:nvPicPr>
          <p:cNvPr id="33796" name="Picture 4" descr="images (1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20938"/>
            <a:ext cx="38512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62000" y="692150"/>
            <a:ext cx="7924800" cy="1212850"/>
          </a:xfrm>
        </p:spPr>
        <p:txBody>
          <a:bodyPr/>
          <a:lstStyle/>
          <a:p>
            <a:r>
              <a:rPr lang="ru-RU" smtClean="0"/>
              <a:t>Беременность и лекарства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smtClean="0"/>
              <a:t>В первые 3 мес. беременности женщины должны исключить прием любых лекарственных средств, включая домашние.</a:t>
            </a:r>
          </a:p>
          <a:p>
            <a:r>
              <a:rPr lang="ru-RU" sz="1400" smtClean="0"/>
              <a:t>По данным M.M. Cohen (1976),в стоматологической практике встречаются  более 100 синдромов которые  сочетаются с различными расщелинами лица: из них 30 синдромов наследуются по аутосомно-доминантному типу, 35- по аутосомно- рецессивному типу, 6 сцеплены с плодом,22 обусловлены хромосомными аберрациями и 7 имеют неясный тип наследования</a:t>
            </a:r>
            <a:r>
              <a:rPr lang="ru-RU" smtClean="0"/>
              <a:t>.</a:t>
            </a: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349500"/>
            <a:ext cx="4392487" cy="3455764"/>
          </a:xfrm>
          <a:noFill/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4859338" y="58769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2" name="Прямоугольник 11"/>
          <p:cNvSpPr>
            <a:spLocks noChangeArrowheads="1"/>
          </p:cNvSpPr>
          <p:nvPr/>
        </p:nvSpPr>
        <p:spPr bwMode="auto">
          <a:xfrm>
            <a:off x="4716463" y="5732463"/>
            <a:ext cx="439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Михаил Врубель. Портрет сына художника. </a:t>
            </a:r>
            <a:r>
              <a:rPr lang="ru-RU" sz="1400" i="1"/>
              <a:t/>
            </a:r>
            <a:br>
              <a:rPr lang="ru-RU" sz="1400" i="1"/>
            </a:br>
            <a:r>
              <a:rPr lang="ru-RU" sz="1400" i="1"/>
              <a:t>1902</a:t>
            </a:r>
            <a:endParaRPr 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КОНЕЦ!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Всем спасибо за внимание!</a:t>
            </a:r>
          </a:p>
          <a:p>
            <a:pPr eaLnBrk="1" hangingPunct="1">
              <a:buFontTx/>
              <a:buNone/>
            </a:pPr>
            <a:r>
              <a:rPr lang="ru-RU" smtClean="0"/>
              <a:t>Презентацию подготовили:</a:t>
            </a:r>
          </a:p>
          <a:p>
            <a:pPr eaLnBrk="1" hangingPunct="1">
              <a:buFontTx/>
              <a:buNone/>
            </a:pPr>
            <a:r>
              <a:rPr lang="ru-RU" smtClean="0"/>
              <a:t>Мельников Петр,</a:t>
            </a:r>
          </a:p>
          <a:p>
            <a:pPr eaLnBrk="1" hangingPunct="1">
              <a:buFontTx/>
              <a:buNone/>
            </a:pPr>
            <a:r>
              <a:rPr lang="ru-RU" smtClean="0"/>
              <a:t>Коротеев Андрей.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73075"/>
            <a:ext cx="8153400" cy="1143000"/>
          </a:xfrm>
        </p:spPr>
        <p:txBody>
          <a:bodyPr/>
          <a:lstStyle/>
          <a:p>
            <a:pPr eaLnBrk="1" hangingPunct="1"/>
            <a:r>
              <a:rPr lang="ru-RU" smtClean="0"/>
              <a:t>Мутации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671888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Мутация</a:t>
            </a:r>
            <a:r>
              <a:rPr lang="ru-RU" sz="2200" smtClean="0"/>
              <a:t> (лат. </a:t>
            </a:r>
            <a:r>
              <a:rPr lang="ru-RU" sz="2200" i="1" smtClean="0"/>
              <a:t>mutatio</a:t>
            </a:r>
            <a:r>
              <a:rPr lang="ru-RU" sz="2200" smtClean="0"/>
              <a:t> — изменение) — стойкое) изменение</a:t>
            </a:r>
            <a:r>
              <a:rPr lang="en-US" sz="2200" smtClean="0"/>
              <a:t> </a:t>
            </a:r>
            <a:r>
              <a:rPr lang="ru-RU" sz="2200" smtClean="0"/>
              <a:t>генотипа,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происходящее под влиянием внешней или внутренней среды.  На картине великого Рафаэля Санти «Сикстинская мадонна» легко рассмотреть мутацию полидактилию.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0" y="6211888"/>
            <a:ext cx="3995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  </a:t>
            </a:r>
            <a:endParaRPr lang="ru-RU" sz="1200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572000" y="6381750"/>
            <a:ext cx="3600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Рафаэль  «Сикстинская Мадонна», 1513-1514</a:t>
            </a:r>
            <a:endParaRPr lang="ru-RU" sz="1400"/>
          </a:p>
          <a:p>
            <a:r>
              <a:rPr lang="ru-RU" sz="1400"/>
              <a:t>.</a:t>
            </a:r>
          </a:p>
        </p:txBody>
      </p:sp>
      <p:pic>
        <p:nvPicPr>
          <p:cNvPr id="13318" name="Picture 5" descr="images (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700213"/>
            <a:ext cx="2808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8913"/>
            <a:ext cx="45354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431213" cy="579438"/>
          </a:xfrm>
        </p:spPr>
        <p:txBody>
          <a:bodyPr/>
          <a:lstStyle/>
          <a:p>
            <a:r>
              <a:rPr lang="ru-RU" smtClean="0"/>
              <a:t>                           Внимание на руку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Папа Сикст </a:t>
            </a:r>
            <a:r>
              <a:rPr lang="en-US" smtClean="0"/>
              <a:t>II</a:t>
            </a:r>
            <a:r>
              <a:rPr lang="ru-RU" smtClean="0"/>
              <a:t> имел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шесть пальцев на руке. Это часто распространенная мутация при близкородственных браках.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3561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652463"/>
          </a:xfrm>
        </p:spPr>
        <p:txBody>
          <a:bodyPr/>
          <a:lstStyle/>
          <a:p>
            <a:pPr algn="ctr" eaLnBrk="1" hangingPunct="1"/>
            <a:r>
              <a:rPr lang="ru-RU" smtClean="0"/>
              <a:t> Мутагенные факторы.</a:t>
            </a:r>
          </a:p>
        </p:txBody>
      </p:sp>
      <p:sp>
        <p:nvSpPr>
          <p:cNvPr id="15363" name="TextBox 12"/>
          <p:cNvSpPr txBox="1">
            <a:spLocks noChangeArrowheads="1"/>
          </p:cNvSpPr>
          <p:nvPr/>
        </p:nvSpPr>
        <p:spPr bwMode="auto">
          <a:xfrm>
            <a:off x="5003800" y="6308725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 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539750" y="1844675"/>
            <a:ext cx="7416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Мутагенные факторы (мутагены)</a:t>
            </a:r>
            <a:r>
              <a:rPr lang="ru-RU" sz="2400"/>
              <a:t> — это  факторы, вызывающие  мутации. </a:t>
            </a:r>
          </a:p>
          <a:p>
            <a:pPr>
              <a:lnSpc>
                <a:spcPct val="80000"/>
              </a:lnSpc>
            </a:pPr>
            <a:r>
              <a:rPr lang="ru-RU" sz="2400"/>
              <a:t>По происхождению мутагены классифицируют на </a:t>
            </a:r>
            <a:r>
              <a:rPr lang="ru-RU" sz="2400" i="1"/>
              <a:t>эндогенные</a:t>
            </a:r>
            <a:r>
              <a:rPr lang="ru-RU" sz="2400"/>
              <a:t>, образующиеся в процессе жизнедеятельности организма, и </a:t>
            </a:r>
            <a:r>
              <a:rPr lang="ru-RU" sz="2400" i="1"/>
              <a:t>экзогенные</a:t>
            </a:r>
            <a:r>
              <a:rPr lang="ru-RU" sz="2400"/>
              <a:t> —формирующиеся по влиянием окружающей среды.</a:t>
            </a:r>
          </a:p>
          <a:p>
            <a:pPr>
              <a:lnSpc>
                <a:spcPct val="80000"/>
              </a:lnSpc>
            </a:pPr>
            <a:r>
              <a:rPr lang="ru-RU" sz="2400"/>
              <a:t>По природе возникновения мутагены классифицируют на физические, химические и биологические.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Физические мутагены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ионизирующее излучение;</a:t>
            </a:r>
          </a:p>
          <a:p>
            <a:pPr eaLnBrk="1" hangingPunct="1"/>
            <a:r>
              <a:rPr lang="ru-RU" smtClean="0"/>
              <a:t>радиоактивный распад;</a:t>
            </a:r>
          </a:p>
          <a:p>
            <a:pPr eaLnBrk="1" hangingPunct="1"/>
            <a:r>
              <a:rPr lang="ru-RU" smtClean="0"/>
              <a:t>ультрафиолетовое излучение;</a:t>
            </a:r>
          </a:p>
          <a:p>
            <a:pPr eaLnBrk="1" hangingPunct="1"/>
            <a:r>
              <a:rPr lang="ru-RU" smtClean="0"/>
              <a:t>моделированное радиоизлучение и электромагнитные поля;</a:t>
            </a:r>
          </a:p>
          <a:p>
            <a:pPr eaLnBrk="1" hangingPunct="1"/>
            <a:r>
              <a:rPr lang="ru-RU" smtClean="0"/>
              <a:t>чрезмерно высокая или низкая температура.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Химические мутагены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9138"/>
            <a:ext cx="8153400" cy="3878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окислители и восстановители (нитраты, нитриты, активные формы кислорода);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алкилирующие агенты (например, иодацетамид);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пестициды (например гербициды, фунгициды);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некоторые пищевые добавки (например, ароматические углеводороды, цикламаты);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продукты переработки нефти;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органические растворители;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лекарственные препараты (например, цитостатики, препараты ртути, иммунодепрессанты).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Биологические мутагены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специфические последовательности ДНК  — транспозоны;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некоторые вирусы (вирус кори, краснухи, гриппа);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продукты обмена веществ (продукты окисления липидов);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антигены некоторых микроорганизмов.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19460" name="Picture 4" descr="images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763713" y="404813"/>
            <a:ext cx="684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Алкоголь- мутаген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тагенные факторы 3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Мутагенные факторы 3</Template>
  <TotalTime>0</TotalTime>
  <Words>834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Мутагенные факторы 3</vt:lpstr>
      <vt:lpstr>Лучи</vt:lpstr>
      <vt:lpstr>Равновесие</vt:lpstr>
      <vt:lpstr>Салют</vt:lpstr>
      <vt:lpstr>Капсулы</vt:lpstr>
      <vt:lpstr>Мутагенные факторы</vt:lpstr>
      <vt:lpstr>  Обоснование темы: </vt:lpstr>
      <vt:lpstr>Мутации</vt:lpstr>
      <vt:lpstr>                           Внимание на руку</vt:lpstr>
      <vt:lpstr> Мутагенные факторы.</vt:lpstr>
      <vt:lpstr>Физические мутагены</vt:lpstr>
      <vt:lpstr>Химические мутагены</vt:lpstr>
      <vt:lpstr>Биологические мутагены</vt:lpstr>
      <vt:lpstr> </vt:lpstr>
      <vt:lpstr>Спирт.</vt:lpstr>
      <vt:lpstr>Влияние алкоголя  на яйцеклетки.</vt:lpstr>
      <vt:lpstr>Влияние алкоголя на сперматозоиды.</vt:lpstr>
      <vt:lpstr>Дети алкогольного зачатия.</vt:lpstr>
      <vt:lpstr>Легенды и традиции.</vt:lpstr>
      <vt:lpstr> Физические мутагены</vt:lpstr>
      <vt:lpstr>Ионизирующее излучение</vt:lpstr>
      <vt:lpstr>Влияние ионизирующего излучения на организм.</vt:lpstr>
      <vt:lpstr>Радиационные мутации</vt:lpstr>
      <vt:lpstr> </vt:lpstr>
      <vt:lpstr>Лекарственные препараты как мутагенный фактор.</vt:lpstr>
      <vt:lpstr>Иммунодепрессанты</vt:lpstr>
      <vt:lpstr>Применение</vt:lpstr>
      <vt:lpstr>Влияние.</vt:lpstr>
      <vt:lpstr>Беременность и лекарства</vt:lpstr>
      <vt:lpstr>КОНЕЦ!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Мутагенные факторы</dc:title>
  <dc:creator>Андрей</dc:creator>
  <cp:lastModifiedBy>Марина Иванова</cp:lastModifiedBy>
  <cp:revision>1</cp:revision>
  <dcterms:created xsi:type="dcterms:W3CDTF">2010-12-11T22:06:46Z</dcterms:created>
  <dcterms:modified xsi:type="dcterms:W3CDTF">2013-02-13T11:00:17Z</dcterms:modified>
</cp:coreProperties>
</file>