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4" r:id="rId7"/>
    <p:sldId id="261" r:id="rId8"/>
    <p:sldId id="262" r:id="rId9"/>
    <p:sldId id="265" r:id="rId10"/>
    <p:sldId id="263"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7C6324C-7841-4869-82D3-7869B4307B37}" type="datetimeFigureOut">
              <a:rPr lang="ru-RU" smtClean="0"/>
              <a:pPr/>
              <a:t>01.01.2002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A79894D-B371-4AFA-8EDE-F295A755C43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6324C-7841-4869-82D3-7869B4307B37}" type="datetimeFigureOut">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9894D-B371-4AFA-8EDE-F295A755C43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6324C-7841-4869-82D3-7869B4307B37}" type="datetimeFigureOut">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9894D-B371-4AFA-8EDE-F295A755C43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7C6324C-7841-4869-82D3-7869B4307B37}" type="datetimeFigureOut">
              <a:rPr lang="ru-RU" smtClean="0"/>
              <a:pPr/>
              <a:t>01.01.2002</a:t>
            </a:fld>
            <a:endParaRPr lang="ru-RU"/>
          </a:p>
        </p:txBody>
      </p:sp>
      <p:sp>
        <p:nvSpPr>
          <p:cNvPr id="9" name="Номер слайда 8"/>
          <p:cNvSpPr>
            <a:spLocks noGrp="1"/>
          </p:cNvSpPr>
          <p:nvPr>
            <p:ph type="sldNum" sz="quarter" idx="15"/>
          </p:nvPr>
        </p:nvSpPr>
        <p:spPr/>
        <p:txBody>
          <a:bodyPr rtlCol="0"/>
          <a:lstStyle/>
          <a:p>
            <a:fld id="{6A79894D-B371-4AFA-8EDE-F295A755C43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7C6324C-7841-4869-82D3-7869B4307B37}" type="datetimeFigureOut">
              <a:rPr lang="ru-RU" smtClean="0"/>
              <a:pPr/>
              <a:t>01.01.2002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A79894D-B371-4AFA-8EDE-F295A755C43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7C6324C-7841-4869-82D3-7869B4307B37}" type="datetimeFigureOut">
              <a:rPr lang="ru-RU" smtClean="0"/>
              <a:pPr/>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79894D-B371-4AFA-8EDE-F295A755C430}"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7C6324C-7841-4869-82D3-7869B4307B37}" type="datetimeFigureOut">
              <a:rPr lang="ru-RU" smtClean="0"/>
              <a:pPr/>
              <a:t>01.01.2002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79894D-B371-4AFA-8EDE-F295A755C430}"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7C6324C-7841-4869-82D3-7869B4307B37}" type="datetimeFigureOut">
              <a:rPr lang="ru-RU" smtClean="0"/>
              <a:pPr/>
              <a:t>01.01.2002</a:t>
            </a:fld>
            <a:endParaRPr lang="ru-RU"/>
          </a:p>
        </p:txBody>
      </p:sp>
      <p:sp>
        <p:nvSpPr>
          <p:cNvPr id="7" name="Номер слайда 6"/>
          <p:cNvSpPr>
            <a:spLocks noGrp="1"/>
          </p:cNvSpPr>
          <p:nvPr>
            <p:ph type="sldNum" sz="quarter" idx="11"/>
          </p:nvPr>
        </p:nvSpPr>
        <p:spPr/>
        <p:txBody>
          <a:bodyPr rtlCol="0"/>
          <a:lstStyle/>
          <a:p>
            <a:fld id="{6A79894D-B371-4AFA-8EDE-F295A755C43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C6324C-7841-4869-82D3-7869B4307B37}" type="datetimeFigureOut">
              <a:rPr lang="ru-RU" smtClean="0"/>
              <a:pPr/>
              <a:t>01.01.2002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79894D-B371-4AFA-8EDE-F295A755C43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7C6324C-7841-4869-82D3-7869B4307B37}" type="datetimeFigureOut">
              <a:rPr lang="ru-RU" smtClean="0"/>
              <a:pPr/>
              <a:t>01.01.2002</a:t>
            </a:fld>
            <a:endParaRPr lang="ru-RU"/>
          </a:p>
        </p:txBody>
      </p:sp>
      <p:sp>
        <p:nvSpPr>
          <p:cNvPr id="22" name="Номер слайда 21"/>
          <p:cNvSpPr>
            <a:spLocks noGrp="1"/>
          </p:cNvSpPr>
          <p:nvPr>
            <p:ph type="sldNum" sz="quarter" idx="15"/>
          </p:nvPr>
        </p:nvSpPr>
        <p:spPr/>
        <p:txBody>
          <a:bodyPr rtlCol="0"/>
          <a:lstStyle/>
          <a:p>
            <a:fld id="{6A79894D-B371-4AFA-8EDE-F295A755C43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7C6324C-7841-4869-82D3-7869B4307B37}" type="datetimeFigureOut">
              <a:rPr lang="ru-RU" smtClean="0"/>
              <a:pPr/>
              <a:t>01.01.2002</a:t>
            </a:fld>
            <a:endParaRPr lang="ru-RU"/>
          </a:p>
        </p:txBody>
      </p:sp>
      <p:sp>
        <p:nvSpPr>
          <p:cNvPr id="18" name="Номер слайда 17"/>
          <p:cNvSpPr>
            <a:spLocks noGrp="1"/>
          </p:cNvSpPr>
          <p:nvPr>
            <p:ph type="sldNum" sz="quarter" idx="11"/>
          </p:nvPr>
        </p:nvSpPr>
        <p:spPr/>
        <p:txBody>
          <a:bodyPr rtlCol="0"/>
          <a:lstStyle/>
          <a:p>
            <a:fld id="{6A79894D-B371-4AFA-8EDE-F295A755C43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C6324C-7841-4869-82D3-7869B4307B37}" type="datetimeFigureOut">
              <a:rPr lang="ru-RU" smtClean="0"/>
              <a:pPr/>
              <a:t>01.01.2002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A79894D-B371-4AFA-8EDE-F295A755C43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500042"/>
            <a:ext cx="7715304" cy="3714776"/>
          </a:xfrm>
        </p:spPr>
        <p:txBody>
          <a:bodyPr>
            <a:noAutofit/>
          </a:bodyPr>
          <a:lstStyle/>
          <a:p>
            <a:pPr algn="ctr"/>
            <a:r>
              <a:rPr lang="ru-RU" sz="6600" dirty="0" smtClean="0"/>
              <a:t>Главные политические центры Руси</a:t>
            </a:r>
            <a:endParaRPr lang="ru-RU"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85918" y="428604"/>
            <a:ext cx="6672282" cy="5946318"/>
          </a:xfrm>
        </p:spPr>
        <p:txBody>
          <a:bodyPr>
            <a:normAutofit/>
          </a:bodyPr>
          <a:lstStyle/>
          <a:p>
            <a:pPr algn="ctr"/>
            <a:r>
              <a:rPr lang="ru-RU" sz="4000" u="sng" dirty="0" smtClean="0"/>
              <a:t>Вопросы повторения</a:t>
            </a:r>
          </a:p>
          <a:p>
            <a:r>
              <a:rPr lang="ru-RU" sz="2800" dirty="0" smtClean="0"/>
              <a:t>         </a:t>
            </a:r>
            <a:r>
              <a:rPr lang="ru-RU" sz="2800" u="sng" dirty="0" smtClean="0"/>
              <a:t>ДА</a:t>
            </a:r>
            <a:r>
              <a:rPr lang="ru-RU" sz="2800" dirty="0" smtClean="0"/>
              <a:t>                       </a:t>
            </a:r>
            <a:r>
              <a:rPr lang="ru-RU" sz="2800" u="sng" dirty="0" smtClean="0"/>
              <a:t>НЕТ</a:t>
            </a:r>
          </a:p>
          <a:p>
            <a:pPr marL="457200" indent="-457200">
              <a:buAutoNum type="arabicPeriod"/>
            </a:pPr>
            <a:r>
              <a:rPr lang="ru-RU" sz="2400" b="0" dirty="0" smtClean="0"/>
              <a:t>Феодальная раздробленность – это закономерный процесс в истории.</a:t>
            </a:r>
          </a:p>
          <a:p>
            <a:pPr marL="457200" indent="-457200">
              <a:buAutoNum type="arabicPeriod"/>
            </a:pPr>
            <a:r>
              <a:rPr lang="ru-RU" sz="2400" b="0" dirty="0" smtClean="0"/>
              <a:t>Княжеские усобицы явились причиной раздробленности единого русского государства.</a:t>
            </a:r>
          </a:p>
          <a:p>
            <a:pPr marL="457200" indent="-457200">
              <a:buAutoNum type="arabicPeriod"/>
            </a:pPr>
            <a:r>
              <a:rPr lang="ru-RU" sz="2400" b="0" dirty="0" smtClean="0"/>
              <a:t>Новгородская земля была одной из менее развитых среди русских княжеств.</a:t>
            </a:r>
          </a:p>
          <a:p>
            <a:pPr marL="457200" indent="-457200">
              <a:buAutoNum type="arabicPeriod"/>
            </a:pPr>
            <a:r>
              <a:rPr lang="ru-RU" sz="2400" b="0" dirty="0" smtClean="0"/>
              <a:t>Климатические условия внесли свою особенность в занятия населения.</a:t>
            </a:r>
          </a:p>
          <a:p>
            <a:pPr marL="457200" indent="-457200">
              <a:buAutoNum type="arabicPeriod"/>
            </a:pPr>
            <a:r>
              <a:rPr lang="ru-RU" sz="2400" b="0" dirty="0" smtClean="0"/>
              <a:t>Новгородская Боярская республика была демократической.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7496204" cy="6226196"/>
          </a:xfrm>
        </p:spPr>
        <p:txBody>
          <a:bodyPr>
            <a:normAutofit fontScale="90000"/>
          </a:bodyPr>
          <a:lstStyle/>
          <a:p>
            <a:r>
              <a:rPr lang="ru-RU" sz="4000" u="sng" dirty="0" smtClean="0"/>
              <a:t>Эпиграф: </a:t>
            </a:r>
            <a:r>
              <a:rPr lang="ru-RU" sz="3200" dirty="0" smtClean="0"/>
              <a:t>«…Россия нам отечество, ее судьба и в славе, и в уничтожении равно для нас достопамятна…В темной картине междоусобия, неустройств, бедствий являются так же яркие черты ума народного, свойства нравов, драгоценные своею древностью. Одним словом, история предков всегда любопытна для того, кто достоин иметь отечество»</a:t>
            </a:r>
            <a:br>
              <a:rPr lang="ru-RU" sz="3200" dirty="0" smtClean="0"/>
            </a:br>
            <a:r>
              <a:rPr lang="ru-RU" sz="3200" dirty="0" smtClean="0"/>
              <a:t>                                          </a:t>
            </a:r>
            <a:r>
              <a:rPr lang="ru-RU" sz="3200" dirty="0" smtClean="0"/>
              <a:t> </a:t>
            </a:r>
            <a:r>
              <a:rPr lang="ru-RU" sz="3200" dirty="0" smtClean="0"/>
              <a:t>Н.М. Карамзин </a:t>
            </a:r>
            <a:r>
              <a:rPr lang="ru-RU" sz="2800" dirty="0" smtClean="0"/>
              <a:t/>
            </a:r>
            <a:br>
              <a:rPr lang="ru-RU" sz="2800"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18" y="0"/>
            <a:ext cx="6672282" cy="6572272"/>
          </a:xfrm>
        </p:spPr>
        <p:txBody>
          <a:bodyPr>
            <a:normAutofit fontScale="90000"/>
          </a:bodyPr>
          <a:lstStyle/>
          <a:p>
            <a:r>
              <a:rPr lang="ru-RU" sz="2700" dirty="0" smtClean="0"/>
              <a:t>Цель</a:t>
            </a:r>
            <a:r>
              <a:rPr lang="ru-RU" sz="2700" b="0" dirty="0" smtClean="0"/>
              <a:t>: </a:t>
            </a:r>
            <a:r>
              <a:rPr lang="ru-RU" sz="2200" b="0" dirty="0" smtClean="0"/>
              <a:t>продолжать знакомить учащихся с главными политическими центрами Руси, их особенностями, способствовать усвоению учащимися связи между ростом  крупного землевладения и присвоением  князьями функций государственной власти, а так же между натуральным хозяйством и самостоятельностью княжеств;</a:t>
            </a:r>
            <a:br>
              <a:rPr lang="ru-RU" sz="2200" b="0" dirty="0" smtClean="0"/>
            </a:br>
            <a:r>
              <a:rPr lang="ru-RU" sz="2200" b="0" dirty="0" smtClean="0"/>
              <a:t>   развивать умение и навыки учащихся: делать выводы, видеть причинно-следственные связи, развивать навыки коллективной, индивидуальной, самостоятельной работы, формировать навыки работы с научным текстом, таблицами, дополнительной литературой, поиска ошибок, самопроверки;</a:t>
            </a:r>
            <a:br>
              <a:rPr lang="ru-RU" sz="2200" b="0" dirty="0" smtClean="0"/>
            </a:br>
            <a:r>
              <a:rPr lang="ru-RU" sz="2200" b="0" dirty="0" smtClean="0"/>
              <a:t>   воспитывать любовь к Родине, познавательный интерес к ее истории, уважение к ее прошлому, достижениям ума народного.</a:t>
            </a:r>
            <a:r>
              <a:rPr lang="ru-RU" sz="2200" dirty="0" smtClean="0"/>
              <a:t/>
            </a:r>
            <a:br>
              <a:rPr lang="ru-RU" sz="2200" dirty="0" smtClean="0"/>
            </a:br>
            <a:endParaRPr lang="ru-RU"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56" y="714356"/>
            <a:ext cx="6600844" cy="4929222"/>
          </a:xfrm>
        </p:spPr>
        <p:txBody>
          <a:bodyPr>
            <a:normAutofit fontScale="90000"/>
          </a:bodyPr>
          <a:lstStyle/>
          <a:p>
            <a:r>
              <a:rPr lang="ru-RU" sz="3100" u="sng" dirty="0" smtClean="0"/>
              <a:t>Эпиграф: </a:t>
            </a:r>
            <a:r>
              <a:rPr lang="ru-RU" sz="2400" b="0" dirty="0" smtClean="0"/>
              <a:t>«…Россия нам отечество, ее судьба и в славе, и в уничтожении равно для нас достопамятна…В темной картине междоусобия, неустройств, бедствий являются так же яркие черты ума народного, свойства нравов, драгоценные своею древностью. Одним словом, история предков всегда любопытна для того, кто достоин иметь отечество»</a:t>
            </a:r>
            <a:br>
              <a:rPr lang="ru-RU" sz="2400" b="0" dirty="0" smtClean="0"/>
            </a:br>
            <a:r>
              <a:rPr lang="ru-RU" sz="2400" b="0" dirty="0" smtClean="0"/>
              <a:t>                                                     Н.М. Карамзин </a:t>
            </a:r>
            <a:r>
              <a:rPr lang="ru-RU" sz="2000" b="0" dirty="0" smtClean="0"/>
              <a:t/>
            </a:r>
            <a:br>
              <a:rPr lang="ru-RU" sz="2000" b="0" dirty="0" smtClean="0"/>
            </a:br>
            <a:r>
              <a:rPr lang="ru-RU" sz="2000" b="0" dirty="0" smtClean="0"/>
              <a:t/>
            </a:r>
            <a:br>
              <a:rPr lang="ru-RU" sz="2000" b="0" dirty="0" smtClean="0"/>
            </a:br>
            <a:r>
              <a:rPr lang="ru-RU" sz="2000" b="0" dirty="0" smtClean="0"/>
              <a:t/>
            </a:r>
            <a:br>
              <a:rPr lang="ru-RU" sz="2000" b="0" dirty="0" smtClean="0"/>
            </a:br>
            <a:endParaRPr lang="ru-RU"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7543824" cy="654032"/>
          </a:xfrm>
        </p:spPr>
        <p:txBody>
          <a:bodyPr/>
          <a:lstStyle/>
          <a:p>
            <a:pPr algn="ctr"/>
            <a:r>
              <a:rPr lang="ru-RU" b="1" dirty="0" smtClean="0"/>
              <a:t>Виды старого Новгорода</a:t>
            </a:r>
            <a:endParaRPr lang="ru-RU" b="1" dirty="0"/>
          </a:p>
        </p:txBody>
      </p:sp>
      <p:pic>
        <p:nvPicPr>
          <p:cNvPr id="5" name="Содержимое 4" descr="1l.jpg"/>
          <p:cNvPicPr>
            <a:picLocks noGrp="1" noChangeAspect="1"/>
          </p:cNvPicPr>
          <p:nvPr>
            <p:ph sz="quarter" idx="1"/>
          </p:nvPr>
        </p:nvPicPr>
        <p:blipFill>
          <a:blip r:embed="rId2" cstate="print"/>
          <a:stretch>
            <a:fillRect/>
          </a:stretch>
        </p:blipFill>
        <p:spPr>
          <a:xfrm>
            <a:off x="0" y="714356"/>
            <a:ext cx="4707250" cy="3276615"/>
          </a:xfrm>
        </p:spPr>
      </p:pic>
      <p:pic>
        <p:nvPicPr>
          <p:cNvPr id="6" name="Содержимое 5" descr="10l.jpg"/>
          <p:cNvPicPr>
            <a:picLocks noGrp="1" noChangeAspect="1"/>
          </p:cNvPicPr>
          <p:nvPr>
            <p:ph sz="quarter" idx="2"/>
          </p:nvPr>
        </p:nvPicPr>
        <p:blipFill>
          <a:blip r:embed="rId3" cstate="print"/>
          <a:stretch>
            <a:fillRect/>
          </a:stretch>
        </p:blipFill>
        <p:spPr>
          <a:xfrm>
            <a:off x="3903104" y="3209925"/>
            <a:ext cx="5240896" cy="36480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15l.jpg"/>
          <p:cNvPicPr>
            <a:picLocks noGrp="1" noChangeAspect="1"/>
          </p:cNvPicPr>
          <p:nvPr>
            <p:ph sz="quarter" idx="2"/>
          </p:nvPr>
        </p:nvPicPr>
        <p:blipFill>
          <a:blip r:embed="rId2" cstate="print"/>
          <a:stretch>
            <a:fillRect/>
          </a:stretch>
        </p:blipFill>
        <p:spPr>
          <a:xfrm>
            <a:off x="3903104" y="3209925"/>
            <a:ext cx="5240896" cy="3648075"/>
          </a:xfrm>
        </p:spPr>
      </p:pic>
      <p:pic>
        <p:nvPicPr>
          <p:cNvPr id="5" name="Содержимое 4" descr="11l.jpg"/>
          <p:cNvPicPr>
            <a:picLocks noGrp="1" noChangeAspect="1"/>
          </p:cNvPicPr>
          <p:nvPr>
            <p:ph sz="quarter" idx="1"/>
          </p:nvPr>
        </p:nvPicPr>
        <p:blipFill>
          <a:blip r:embed="rId3" cstate="print"/>
          <a:stretch>
            <a:fillRect/>
          </a:stretch>
        </p:blipFill>
        <p:spPr>
          <a:xfrm>
            <a:off x="142844" y="214290"/>
            <a:ext cx="5214974" cy="363003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0_Новгородская земля_jpg.jpg"/>
          <p:cNvPicPr>
            <a:picLocks noGrp="1" noChangeAspect="1"/>
          </p:cNvPicPr>
          <p:nvPr>
            <p:ph sz="quarter" idx="1"/>
          </p:nvPr>
        </p:nvPicPr>
        <p:blipFill>
          <a:blip r:embed="rId2" cstate="print"/>
          <a:stretch>
            <a:fillRect/>
          </a:stretch>
        </p:blipFill>
        <p:spPr>
          <a:xfrm>
            <a:off x="2000232" y="0"/>
            <a:ext cx="5072098" cy="667930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000232" y="214290"/>
            <a:ext cx="6500858" cy="6160632"/>
          </a:xfrm>
        </p:spPr>
        <p:txBody>
          <a:bodyPr>
            <a:normAutofit fontScale="92500" lnSpcReduction="10000"/>
          </a:bodyPr>
          <a:lstStyle/>
          <a:p>
            <a:r>
              <a:rPr lang="ru-RU" dirty="0" smtClean="0"/>
              <a:t>«…Воробьи купались в лужах, тропили весну. Спешили мужики с возами, все в городе записались на распуту дровами и сеном. Везли мороженую рыбу, реку, бревна, дубовую дрань для крыш. Увязая  в снежной каше, тянулись останние обозы зерном через Торжок и Русь. Торопились по последнему санному пути боярские дружины из Югры, Печоры, Колоперми, Терского берега, Двины; везли меха, рыбий зуб, жемчуг, ловчих соколов, серебро, соль, красную рыбу, вели челядь. Из ближних и дальних погостов свозили воск, мёд, жито, полти мяса, бочки с пивом, сыры, кур, солод, хмель, коноплю, железо, масло, лён и шерсть. Спешили гости переяславские, тверские, </a:t>
            </a:r>
            <a:r>
              <a:rPr lang="ru-RU" dirty="0" smtClean="0"/>
              <a:t>костромские, смоленские </a:t>
            </a:r>
            <a:r>
              <a:rPr lang="ru-RU" dirty="0" smtClean="0"/>
              <a:t>– не опоздать бы к летнему пути! Ехали гости </a:t>
            </a:r>
            <a:r>
              <a:rPr lang="ru-RU" dirty="0" smtClean="0"/>
              <a:t>восточные: </a:t>
            </a:r>
            <a:r>
              <a:rPr lang="ru-RU" dirty="0" smtClean="0"/>
              <a:t>булгары,  татары…Ехали из Устюга, Белоозера, Вологды… Со всей великой земли русской собирались гости к водному пути в </a:t>
            </a:r>
            <a:r>
              <a:rPr lang="ru-RU" dirty="0" smtClean="0"/>
              <a:t>Новгород</a:t>
            </a:r>
            <a:r>
              <a:rPr lang="ru-RU" dirty="0" smtClean="0"/>
              <a:t>. Тесно становились на подворьях, к торгу поднялись цены на сено, овес, ячмень. Варяги, готы, немцы на своих дворах тоже готовились: чинили бочки, чистили амбары…»</a:t>
            </a:r>
          </a:p>
          <a:p>
            <a:r>
              <a:rPr lang="ru-RU" dirty="0" smtClean="0"/>
              <a:t>                                </a:t>
            </a:r>
          </a:p>
          <a:p>
            <a:r>
              <a:rPr lang="ru-RU" dirty="0" smtClean="0"/>
              <a:t>                         Балашов Д. Господин Великий Новгород</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500042"/>
            <a:ext cx="6743720" cy="5572164"/>
          </a:xfrm>
        </p:spPr>
        <p:txBody>
          <a:bodyPr/>
          <a:lstStyle/>
          <a:p>
            <a:r>
              <a:rPr lang="ru-RU" dirty="0" smtClean="0"/>
              <a:t/>
            </a:r>
            <a:br>
              <a:rPr lang="ru-RU" dirty="0" smtClean="0"/>
            </a:br>
            <a:endParaRPr lang="ru-RU" dirty="0"/>
          </a:p>
        </p:txBody>
      </p:sp>
      <p:sp>
        <p:nvSpPr>
          <p:cNvPr id="4" name="Прямоугольник 3"/>
          <p:cNvSpPr/>
          <p:nvPr/>
        </p:nvSpPr>
        <p:spPr>
          <a:xfrm>
            <a:off x="2000232" y="928670"/>
            <a:ext cx="128588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Князь</a:t>
            </a:r>
          </a:p>
        </p:txBody>
      </p:sp>
      <p:sp>
        <p:nvSpPr>
          <p:cNvPr id="5" name="Прямоугольник 4"/>
          <p:cNvSpPr/>
          <p:nvPr/>
        </p:nvSpPr>
        <p:spPr>
          <a:xfrm>
            <a:off x="4143372" y="928670"/>
            <a:ext cx="142876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вече</a:t>
            </a:r>
            <a:endParaRPr lang="ru-RU" b="1" dirty="0">
              <a:solidFill>
                <a:schemeClr val="tx1"/>
              </a:solidFill>
            </a:endParaRPr>
          </a:p>
        </p:txBody>
      </p:sp>
      <p:sp>
        <p:nvSpPr>
          <p:cNvPr id="6" name="Прямоугольник 5"/>
          <p:cNvSpPr/>
          <p:nvPr/>
        </p:nvSpPr>
        <p:spPr>
          <a:xfrm>
            <a:off x="6215074" y="928670"/>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архиепископ</a:t>
            </a:r>
            <a:endParaRPr lang="ru-RU" b="1" dirty="0">
              <a:solidFill>
                <a:schemeClr val="tx1"/>
              </a:solidFill>
            </a:endParaRPr>
          </a:p>
        </p:txBody>
      </p:sp>
      <p:sp>
        <p:nvSpPr>
          <p:cNvPr id="7" name="Прямоугольник 6"/>
          <p:cNvSpPr/>
          <p:nvPr/>
        </p:nvSpPr>
        <p:spPr>
          <a:xfrm>
            <a:off x="3571868" y="2143116"/>
            <a:ext cx="257176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Совет господ</a:t>
            </a:r>
            <a:endParaRPr lang="ru-RU" b="1" dirty="0">
              <a:solidFill>
                <a:schemeClr val="tx1"/>
              </a:solidFill>
            </a:endParaRPr>
          </a:p>
        </p:txBody>
      </p:sp>
      <p:sp>
        <p:nvSpPr>
          <p:cNvPr id="8" name="Прямоугольник 7"/>
          <p:cNvSpPr/>
          <p:nvPr/>
        </p:nvSpPr>
        <p:spPr>
          <a:xfrm>
            <a:off x="2214546" y="4000504"/>
            <a:ext cx="164307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тысяцкий</a:t>
            </a:r>
            <a:endParaRPr lang="ru-RU" b="1" dirty="0">
              <a:solidFill>
                <a:schemeClr val="tx1"/>
              </a:solidFill>
            </a:endParaRPr>
          </a:p>
        </p:txBody>
      </p:sp>
      <p:sp>
        <p:nvSpPr>
          <p:cNvPr id="9" name="Прямоугольник 8"/>
          <p:cNvSpPr/>
          <p:nvPr/>
        </p:nvSpPr>
        <p:spPr>
          <a:xfrm>
            <a:off x="5357818" y="4000504"/>
            <a:ext cx="178595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посадник</a:t>
            </a:r>
            <a:endParaRPr lang="ru-RU" b="1" dirty="0">
              <a:solidFill>
                <a:schemeClr val="tx1"/>
              </a:solidFill>
            </a:endParaRPr>
          </a:p>
        </p:txBody>
      </p:sp>
      <p:cxnSp>
        <p:nvCxnSpPr>
          <p:cNvPr id="11" name="Прямая со стрелкой 10"/>
          <p:cNvCxnSpPr>
            <a:stCxn id="5" idx="1"/>
          </p:cNvCxnSpPr>
          <p:nvPr/>
        </p:nvCxnSpPr>
        <p:spPr>
          <a:xfrm rot="10800000">
            <a:off x="3428992" y="121442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5" idx="3"/>
          </p:cNvCxnSpPr>
          <p:nvPr/>
        </p:nvCxnSpPr>
        <p:spPr>
          <a:xfrm>
            <a:off x="5572132" y="121442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2"/>
          </p:cNvCxnSpPr>
          <p:nvPr/>
        </p:nvCxnSpPr>
        <p:spPr>
          <a:xfrm rot="5400000">
            <a:off x="4572000" y="178592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3393273" y="353615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5400000">
            <a:off x="5607851" y="353615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09_Галицко-Волынское княжество_jpg.jpg"/>
          <p:cNvPicPr>
            <a:picLocks noGrp="1" noChangeAspect="1"/>
          </p:cNvPicPr>
          <p:nvPr>
            <p:ph sz="quarter" idx="1"/>
          </p:nvPr>
        </p:nvPicPr>
        <p:blipFill>
          <a:blip r:embed="rId2" cstate="print"/>
          <a:stretch>
            <a:fillRect/>
          </a:stretch>
        </p:blipFill>
        <p:spPr>
          <a:xfrm>
            <a:off x="2500298" y="247861"/>
            <a:ext cx="4224292" cy="6610139"/>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429</Words>
  <Application>Microsoft Office PowerPoint</Application>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Главные политические центры Руси</vt:lpstr>
      <vt:lpstr>Цель: продолжать знакомить учащихся с главными политическими центрами Руси, их особенностями, способствовать усвоению учащимися связи между ростом  крупного землевладения и присвоением  князьями функций государственной власти, а так же между натуральным хозяйством и самостоятельностью княжеств;    развивать умение и навыки учащихся: делать выводы, видеть причинно-следственные связи, развивать навыки коллективной, индивидуальной, самостоятельной работы, формировать навыки работы с научным текстом, таблицами, дополнительной литературой, поиска ошибок, самопроверки;    воспитывать любовь к Родине, познавательный интерес к ее истории, уважение к ее прошлому, достижениям ума народного. </vt:lpstr>
      <vt:lpstr>Эпиграф: «…Россия нам отечество, ее судьба и в славе, и в уничтожении равно для нас достопамятна…В темной картине междоусобия, неустройств, бедствий являются так же яркие черты ума народного, свойства нравов, драгоценные своею древностью. Одним словом, история предков всегда любопытна для того, кто достоин иметь отечество»                                                      Н.М. Карамзин    </vt:lpstr>
      <vt:lpstr>Виды старого Новгорода</vt:lpstr>
      <vt:lpstr>Слайд 5</vt:lpstr>
      <vt:lpstr>Слайд 6</vt:lpstr>
      <vt:lpstr>Слайд 7</vt:lpstr>
      <vt:lpstr> </vt:lpstr>
      <vt:lpstr>Слайд 9</vt:lpstr>
      <vt:lpstr>Слайд 10</vt:lpstr>
      <vt:lpstr>Эпиграф: «…Россия нам отечество, ее судьба и в славе, и в уничтожении равно для нас достопамятна…В темной картине междоусобия, неустройств, бедствий являются так же яркие черты ума народного, свойства нравов, драгоценные своею древностью. Одним словом, история предков всегда любопытна для того, кто достоин иметь отечество»                                            Н.М. Карамзин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Главные политические центры Руси</dc:title>
  <dc:creator>School</dc:creator>
  <cp:lastModifiedBy>School</cp:lastModifiedBy>
  <cp:revision>7</cp:revision>
  <dcterms:created xsi:type="dcterms:W3CDTF">2001-12-31T21:04:03Z</dcterms:created>
  <dcterms:modified xsi:type="dcterms:W3CDTF">2001-12-31T21:09:07Z</dcterms:modified>
</cp:coreProperties>
</file>