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6" r:id="rId2"/>
    <p:sldId id="276" r:id="rId3"/>
    <p:sldId id="257" r:id="rId4"/>
    <p:sldId id="294" r:id="rId5"/>
    <p:sldId id="292" r:id="rId6"/>
    <p:sldId id="288" r:id="rId7"/>
    <p:sldId id="290" r:id="rId8"/>
    <p:sldId id="261" r:id="rId9"/>
    <p:sldId id="293" r:id="rId10"/>
    <p:sldId id="260" r:id="rId11"/>
    <p:sldId id="279" r:id="rId12"/>
    <p:sldId id="291" r:id="rId13"/>
    <p:sldId id="285" r:id="rId14"/>
    <p:sldId id="28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6" d="100"/>
          <a:sy n="106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76D66-E70B-4B0B-BDC5-AAA64857CC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4067C-4AB1-4390-8364-37D9DED4AB05}">
      <dgm:prSet phldrT="[Текст]"/>
      <dgm:spPr/>
      <dgm:t>
        <a:bodyPr/>
        <a:lstStyle/>
        <a:p>
          <a:r>
            <a:rPr lang="ru-RU" dirty="0" smtClean="0"/>
            <a:t>Наследственные болезни</a:t>
          </a:r>
          <a:endParaRPr lang="ru-RU" dirty="0"/>
        </a:p>
      </dgm:t>
    </dgm:pt>
    <dgm:pt modelId="{C5F207F0-C026-4E67-8C8C-682E8E00EB24}" type="parTrans" cxnId="{2D1AA356-B152-4AEC-AA88-803D9ACB355E}">
      <dgm:prSet/>
      <dgm:spPr/>
      <dgm:t>
        <a:bodyPr/>
        <a:lstStyle/>
        <a:p>
          <a:endParaRPr lang="ru-RU"/>
        </a:p>
      </dgm:t>
    </dgm:pt>
    <dgm:pt modelId="{8776E721-7F3E-4BDF-AE4C-9240AE71393C}" type="sibTrans" cxnId="{2D1AA356-B152-4AEC-AA88-803D9ACB355E}">
      <dgm:prSet/>
      <dgm:spPr/>
      <dgm:t>
        <a:bodyPr/>
        <a:lstStyle/>
        <a:p>
          <a:endParaRPr lang="ru-RU"/>
        </a:p>
      </dgm:t>
    </dgm:pt>
    <dgm:pt modelId="{0E5E1222-6098-4DA9-8DFC-C456EB963077}">
      <dgm:prSet phldrT="[Текст]"/>
      <dgm:spPr/>
      <dgm:t>
        <a:bodyPr/>
        <a:lstStyle/>
        <a:p>
          <a:r>
            <a:rPr lang="ru-RU" dirty="0" err="1" smtClean="0"/>
            <a:t>Моногенные</a:t>
          </a:r>
          <a:r>
            <a:rPr lang="ru-RU" dirty="0" smtClean="0"/>
            <a:t> заболевания</a:t>
          </a:r>
          <a:endParaRPr lang="ru-RU" dirty="0"/>
        </a:p>
      </dgm:t>
    </dgm:pt>
    <dgm:pt modelId="{3A9DB88C-8B6E-49AB-B2F6-E20BF62A608D}" type="parTrans" cxnId="{92A0C0FC-619B-4A34-A57A-BD8412C25AE3}">
      <dgm:prSet/>
      <dgm:spPr/>
      <dgm:t>
        <a:bodyPr/>
        <a:lstStyle/>
        <a:p>
          <a:endParaRPr lang="ru-RU"/>
        </a:p>
      </dgm:t>
    </dgm:pt>
    <dgm:pt modelId="{5E156BD6-7A21-4CA1-AFB1-1FBA2955837C}" type="sibTrans" cxnId="{92A0C0FC-619B-4A34-A57A-BD8412C25AE3}">
      <dgm:prSet/>
      <dgm:spPr/>
      <dgm:t>
        <a:bodyPr/>
        <a:lstStyle/>
        <a:p>
          <a:endParaRPr lang="ru-RU"/>
        </a:p>
      </dgm:t>
    </dgm:pt>
    <dgm:pt modelId="{C0D92458-397A-4AA8-8BAB-3200300E551A}">
      <dgm:prSet phldrT="[Текст]"/>
      <dgm:spPr/>
      <dgm:t>
        <a:bodyPr/>
        <a:lstStyle/>
        <a:p>
          <a:r>
            <a:rPr lang="ru-RU" dirty="0" smtClean="0"/>
            <a:t>Хромосомные аберрации</a:t>
          </a:r>
          <a:endParaRPr lang="ru-RU" dirty="0"/>
        </a:p>
      </dgm:t>
    </dgm:pt>
    <dgm:pt modelId="{D01CE357-C37E-4954-899D-DB5FFEBEA8A8}" type="parTrans" cxnId="{9D92D7C7-1403-49B6-B931-71080DE34490}">
      <dgm:prSet/>
      <dgm:spPr/>
      <dgm:t>
        <a:bodyPr/>
        <a:lstStyle/>
        <a:p>
          <a:endParaRPr lang="ru-RU"/>
        </a:p>
      </dgm:t>
    </dgm:pt>
    <dgm:pt modelId="{44A698FB-EE29-4C37-A830-559AEFFA1F8C}" type="sibTrans" cxnId="{9D92D7C7-1403-49B6-B931-71080DE34490}">
      <dgm:prSet/>
      <dgm:spPr/>
      <dgm:t>
        <a:bodyPr/>
        <a:lstStyle/>
        <a:p>
          <a:endParaRPr lang="ru-RU"/>
        </a:p>
      </dgm:t>
    </dgm:pt>
    <dgm:pt modelId="{822965D8-F80F-4271-91FC-ED052C2BF2BC}">
      <dgm:prSet/>
      <dgm:spPr/>
      <dgm:t>
        <a:bodyPr/>
        <a:lstStyle/>
        <a:p>
          <a:r>
            <a:rPr lang="ru-RU" dirty="0" err="1" smtClean="0"/>
            <a:t>Полигенные</a:t>
          </a:r>
          <a:r>
            <a:rPr lang="ru-RU" dirty="0" smtClean="0"/>
            <a:t> заболевания</a:t>
          </a:r>
          <a:endParaRPr lang="ru-RU" dirty="0"/>
        </a:p>
      </dgm:t>
    </dgm:pt>
    <dgm:pt modelId="{635A9036-9EA8-4D5B-9A13-33243175A3C5}" type="parTrans" cxnId="{1CD18D17-41C6-4CD4-B5A1-6FCABCF96EAA}">
      <dgm:prSet/>
      <dgm:spPr/>
      <dgm:t>
        <a:bodyPr/>
        <a:lstStyle/>
        <a:p>
          <a:endParaRPr lang="ru-RU"/>
        </a:p>
      </dgm:t>
    </dgm:pt>
    <dgm:pt modelId="{7B245486-A27A-4CAD-AD26-7B72EAE36956}" type="sibTrans" cxnId="{1CD18D17-41C6-4CD4-B5A1-6FCABCF96EAA}">
      <dgm:prSet/>
      <dgm:spPr/>
      <dgm:t>
        <a:bodyPr/>
        <a:lstStyle/>
        <a:p>
          <a:endParaRPr lang="ru-RU"/>
        </a:p>
      </dgm:t>
    </dgm:pt>
    <dgm:pt modelId="{03116E0B-42CD-42B0-AF80-DF1C616050A1}">
      <dgm:prSet/>
      <dgm:spPr/>
      <dgm:t>
        <a:bodyPr/>
        <a:lstStyle/>
        <a:p>
          <a:r>
            <a:rPr lang="ru-RU" dirty="0" err="1" smtClean="0"/>
            <a:t>Митохондриальные</a:t>
          </a:r>
          <a:r>
            <a:rPr lang="ru-RU" dirty="0" smtClean="0"/>
            <a:t> заболевания</a:t>
          </a:r>
          <a:endParaRPr lang="ru-RU" dirty="0"/>
        </a:p>
      </dgm:t>
    </dgm:pt>
    <dgm:pt modelId="{5E33CBF7-3F0A-42BB-AE61-87A65C7D8557}" type="parTrans" cxnId="{20909CDC-C6C0-41B6-9C1E-D9DABE9D72F4}">
      <dgm:prSet/>
      <dgm:spPr/>
      <dgm:t>
        <a:bodyPr/>
        <a:lstStyle/>
        <a:p>
          <a:endParaRPr lang="ru-RU"/>
        </a:p>
      </dgm:t>
    </dgm:pt>
    <dgm:pt modelId="{EBB7436E-4E70-4CC8-BCD0-E7C05F43481F}" type="sibTrans" cxnId="{20909CDC-C6C0-41B6-9C1E-D9DABE9D72F4}">
      <dgm:prSet/>
      <dgm:spPr/>
      <dgm:t>
        <a:bodyPr/>
        <a:lstStyle/>
        <a:p>
          <a:endParaRPr lang="ru-RU"/>
        </a:p>
      </dgm:t>
    </dgm:pt>
    <dgm:pt modelId="{E58AB619-95EC-4D5F-9406-40D7531E2E34}" type="pres">
      <dgm:prSet presAssocID="{D9E76D66-E70B-4B0B-BDC5-AAA64857CC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2BFE47-4D1B-44D7-9D3A-26EF0574861F}" type="pres">
      <dgm:prSet presAssocID="{B7D4067C-4AB1-4390-8364-37D9DED4AB05}" presName="hierRoot1" presStyleCnt="0"/>
      <dgm:spPr/>
    </dgm:pt>
    <dgm:pt modelId="{9E0E50EA-EFFC-4A24-A93E-3584245C9366}" type="pres">
      <dgm:prSet presAssocID="{B7D4067C-4AB1-4390-8364-37D9DED4AB05}" presName="composite" presStyleCnt="0"/>
      <dgm:spPr/>
    </dgm:pt>
    <dgm:pt modelId="{2D4588FE-D268-487E-9362-921390F6AED5}" type="pres">
      <dgm:prSet presAssocID="{B7D4067C-4AB1-4390-8364-37D9DED4AB05}" presName="background" presStyleLbl="node0" presStyleIdx="0" presStyleCnt="1"/>
      <dgm:spPr/>
    </dgm:pt>
    <dgm:pt modelId="{CE8CA7A1-9FEF-4B9A-94FA-478741378364}" type="pres">
      <dgm:prSet presAssocID="{B7D4067C-4AB1-4390-8364-37D9DED4AB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6E93A-3AE8-4F3D-A5BF-FDA242A3F444}" type="pres">
      <dgm:prSet presAssocID="{B7D4067C-4AB1-4390-8364-37D9DED4AB05}" presName="hierChild2" presStyleCnt="0"/>
      <dgm:spPr/>
    </dgm:pt>
    <dgm:pt modelId="{463D671E-FCC0-4EA6-AC16-A23495FF3A20}" type="pres">
      <dgm:prSet presAssocID="{3A9DB88C-8B6E-49AB-B2F6-E20BF62A608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5E5B1F6-7E20-48A8-BAA2-F50C34CA3B1F}" type="pres">
      <dgm:prSet presAssocID="{0E5E1222-6098-4DA9-8DFC-C456EB963077}" presName="hierRoot2" presStyleCnt="0"/>
      <dgm:spPr/>
    </dgm:pt>
    <dgm:pt modelId="{4AF8C0F0-39E8-4C9C-B5C9-B6E7CC42FAE8}" type="pres">
      <dgm:prSet presAssocID="{0E5E1222-6098-4DA9-8DFC-C456EB963077}" presName="composite2" presStyleCnt="0"/>
      <dgm:spPr/>
    </dgm:pt>
    <dgm:pt modelId="{409D9DFD-847E-407F-9FD2-8DA98181809D}" type="pres">
      <dgm:prSet presAssocID="{0E5E1222-6098-4DA9-8DFC-C456EB963077}" presName="background2" presStyleLbl="node2" presStyleIdx="0" presStyleCnt="4"/>
      <dgm:spPr/>
    </dgm:pt>
    <dgm:pt modelId="{4D170240-526E-499F-AF4B-AD01167F4176}" type="pres">
      <dgm:prSet presAssocID="{0E5E1222-6098-4DA9-8DFC-C456EB963077}" presName="text2" presStyleLbl="fgAcc2" presStyleIdx="0" presStyleCnt="4" custScaleY="224289" custLinFactNeighborX="-125" custLinFactNeighborY="5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A987F-B112-4C81-BC8C-305B2B9AA6B6}" type="pres">
      <dgm:prSet presAssocID="{0E5E1222-6098-4DA9-8DFC-C456EB963077}" presName="hierChild3" presStyleCnt="0"/>
      <dgm:spPr/>
    </dgm:pt>
    <dgm:pt modelId="{97860A9F-306D-4673-B0A7-9EC81005FEC3}" type="pres">
      <dgm:prSet presAssocID="{D01CE357-C37E-4954-899D-DB5FFEBEA8A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3BBDFBD-B6B5-466E-A020-41A868597F19}" type="pres">
      <dgm:prSet presAssocID="{C0D92458-397A-4AA8-8BAB-3200300E551A}" presName="hierRoot2" presStyleCnt="0"/>
      <dgm:spPr/>
    </dgm:pt>
    <dgm:pt modelId="{16A11329-41B9-49E9-A7DF-1859875DC4BB}" type="pres">
      <dgm:prSet presAssocID="{C0D92458-397A-4AA8-8BAB-3200300E551A}" presName="composite2" presStyleCnt="0"/>
      <dgm:spPr/>
    </dgm:pt>
    <dgm:pt modelId="{8AFE7967-699F-49FA-9254-66A7F6E98140}" type="pres">
      <dgm:prSet presAssocID="{C0D92458-397A-4AA8-8BAB-3200300E551A}" presName="background2" presStyleLbl="node2" presStyleIdx="1" presStyleCnt="4"/>
      <dgm:spPr/>
    </dgm:pt>
    <dgm:pt modelId="{762CDCA2-BCAE-4A8C-B439-699441345F2A}" type="pres">
      <dgm:prSet presAssocID="{C0D92458-397A-4AA8-8BAB-3200300E551A}" presName="text2" presStyleLbl="fgAcc2" presStyleIdx="1" presStyleCnt="4" custScaleY="283526" custLinFactNeighborX="-2684" custLinFactNeighborY="38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D1984-0EC7-4AFE-A525-16B5D57DC293}" type="pres">
      <dgm:prSet presAssocID="{C0D92458-397A-4AA8-8BAB-3200300E551A}" presName="hierChild3" presStyleCnt="0"/>
      <dgm:spPr/>
    </dgm:pt>
    <dgm:pt modelId="{020240FA-F467-4D7D-B989-04D6E887EBD9}" type="pres">
      <dgm:prSet presAssocID="{635A9036-9EA8-4D5B-9A13-33243175A3C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7F49497-EFF8-4DBD-A0B5-402AC366A1E7}" type="pres">
      <dgm:prSet presAssocID="{822965D8-F80F-4271-91FC-ED052C2BF2BC}" presName="hierRoot2" presStyleCnt="0"/>
      <dgm:spPr/>
    </dgm:pt>
    <dgm:pt modelId="{2F0ABFDC-6FDA-4A87-A7B4-5B42C6110424}" type="pres">
      <dgm:prSet presAssocID="{822965D8-F80F-4271-91FC-ED052C2BF2BC}" presName="composite2" presStyleCnt="0"/>
      <dgm:spPr/>
    </dgm:pt>
    <dgm:pt modelId="{7E4B0036-1446-41FA-BC58-70A21BB9EF94}" type="pres">
      <dgm:prSet presAssocID="{822965D8-F80F-4271-91FC-ED052C2BF2BC}" presName="background2" presStyleLbl="node2" presStyleIdx="2" presStyleCnt="4"/>
      <dgm:spPr/>
    </dgm:pt>
    <dgm:pt modelId="{F6D1B838-BCF4-4889-8E49-B77F78E82CA6}" type="pres">
      <dgm:prSet presAssocID="{822965D8-F80F-4271-91FC-ED052C2BF2BC}" presName="text2" presStyleLbl="fgAcc2" presStyleIdx="2" presStyleCnt="4" custScaleY="277921" custLinFactNeighborX="-3137" custLinFactNeighborY="39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4958A7-7B5F-4D06-A48A-39DA3574419C}" type="pres">
      <dgm:prSet presAssocID="{822965D8-F80F-4271-91FC-ED052C2BF2BC}" presName="hierChild3" presStyleCnt="0"/>
      <dgm:spPr/>
    </dgm:pt>
    <dgm:pt modelId="{A11127E9-77AE-4C27-A8A7-836BFA69E915}" type="pres">
      <dgm:prSet presAssocID="{5E33CBF7-3F0A-42BB-AE61-87A65C7D855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A91544E-D0C6-44F3-8F6C-D30DA4C647B3}" type="pres">
      <dgm:prSet presAssocID="{03116E0B-42CD-42B0-AF80-DF1C616050A1}" presName="hierRoot2" presStyleCnt="0"/>
      <dgm:spPr/>
    </dgm:pt>
    <dgm:pt modelId="{F0688E34-7FAD-4AD5-BF68-A07F731D7E91}" type="pres">
      <dgm:prSet presAssocID="{03116E0B-42CD-42B0-AF80-DF1C616050A1}" presName="composite2" presStyleCnt="0"/>
      <dgm:spPr/>
    </dgm:pt>
    <dgm:pt modelId="{57F35017-5BE3-486C-B09C-F34EFE3A6EC0}" type="pres">
      <dgm:prSet presAssocID="{03116E0B-42CD-42B0-AF80-DF1C616050A1}" presName="background2" presStyleLbl="node2" presStyleIdx="3" presStyleCnt="4"/>
      <dgm:spPr/>
    </dgm:pt>
    <dgm:pt modelId="{20C003BC-A45B-40E5-950C-01C69CF77909}" type="pres">
      <dgm:prSet presAssocID="{03116E0B-42CD-42B0-AF80-DF1C616050A1}" presName="text2" presStyleLbl="fgAcc2" presStyleIdx="3" presStyleCnt="4" custScaleY="269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3A5F1-7F3A-4BE7-A44A-0553FB79AEC3}" type="pres">
      <dgm:prSet presAssocID="{03116E0B-42CD-42B0-AF80-DF1C616050A1}" presName="hierChild3" presStyleCnt="0"/>
      <dgm:spPr/>
    </dgm:pt>
  </dgm:ptLst>
  <dgm:cxnLst>
    <dgm:cxn modelId="{DD543A4A-86BC-409F-A804-87EAA676A25C}" type="presOf" srcId="{0E5E1222-6098-4DA9-8DFC-C456EB963077}" destId="{4D170240-526E-499F-AF4B-AD01167F4176}" srcOrd="0" destOrd="0" presId="urn:microsoft.com/office/officeart/2005/8/layout/hierarchy1"/>
    <dgm:cxn modelId="{DD3C4211-E382-45DD-9378-A9FD4B56BE68}" type="presOf" srcId="{822965D8-F80F-4271-91FC-ED052C2BF2BC}" destId="{F6D1B838-BCF4-4889-8E49-B77F78E82CA6}" srcOrd="0" destOrd="0" presId="urn:microsoft.com/office/officeart/2005/8/layout/hierarchy1"/>
    <dgm:cxn modelId="{20909CDC-C6C0-41B6-9C1E-D9DABE9D72F4}" srcId="{B7D4067C-4AB1-4390-8364-37D9DED4AB05}" destId="{03116E0B-42CD-42B0-AF80-DF1C616050A1}" srcOrd="3" destOrd="0" parTransId="{5E33CBF7-3F0A-42BB-AE61-87A65C7D8557}" sibTransId="{EBB7436E-4E70-4CC8-BCD0-E7C05F43481F}"/>
    <dgm:cxn modelId="{DA23827A-D4BF-4982-B47F-7171A572A952}" type="presOf" srcId="{B7D4067C-4AB1-4390-8364-37D9DED4AB05}" destId="{CE8CA7A1-9FEF-4B9A-94FA-478741378364}" srcOrd="0" destOrd="0" presId="urn:microsoft.com/office/officeart/2005/8/layout/hierarchy1"/>
    <dgm:cxn modelId="{92A0C0FC-619B-4A34-A57A-BD8412C25AE3}" srcId="{B7D4067C-4AB1-4390-8364-37D9DED4AB05}" destId="{0E5E1222-6098-4DA9-8DFC-C456EB963077}" srcOrd="0" destOrd="0" parTransId="{3A9DB88C-8B6E-49AB-B2F6-E20BF62A608D}" sibTransId="{5E156BD6-7A21-4CA1-AFB1-1FBA2955837C}"/>
    <dgm:cxn modelId="{6B2E91A1-C61D-4E8D-B2AD-DF3EA916C6C4}" type="presOf" srcId="{3A9DB88C-8B6E-49AB-B2F6-E20BF62A608D}" destId="{463D671E-FCC0-4EA6-AC16-A23495FF3A20}" srcOrd="0" destOrd="0" presId="urn:microsoft.com/office/officeart/2005/8/layout/hierarchy1"/>
    <dgm:cxn modelId="{72BC8E9A-D0E6-4EBB-AA3B-CC04F9E8A3FD}" type="presOf" srcId="{C0D92458-397A-4AA8-8BAB-3200300E551A}" destId="{762CDCA2-BCAE-4A8C-B439-699441345F2A}" srcOrd="0" destOrd="0" presId="urn:microsoft.com/office/officeart/2005/8/layout/hierarchy1"/>
    <dgm:cxn modelId="{F15AE88D-487F-4C7E-9B11-502C24B0DD60}" type="presOf" srcId="{03116E0B-42CD-42B0-AF80-DF1C616050A1}" destId="{20C003BC-A45B-40E5-950C-01C69CF77909}" srcOrd="0" destOrd="0" presId="urn:microsoft.com/office/officeart/2005/8/layout/hierarchy1"/>
    <dgm:cxn modelId="{1CD18D17-41C6-4CD4-B5A1-6FCABCF96EAA}" srcId="{B7D4067C-4AB1-4390-8364-37D9DED4AB05}" destId="{822965D8-F80F-4271-91FC-ED052C2BF2BC}" srcOrd="2" destOrd="0" parTransId="{635A9036-9EA8-4D5B-9A13-33243175A3C5}" sibTransId="{7B245486-A27A-4CAD-AD26-7B72EAE36956}"/>
    <dgm:cxn modelId="{9D92D7C7-1403-49B6-B931-71080DE34490}" srcId="{B7D4067C-4AB1-4390-8364-37D9DED4AB05}" destId="{C0D92458-397A-4AA8-8BAB-3200300E551A}" srcOrd="1" destOrd="0" parTransId="{D01CE357-C37E-4954-899D-DB5FFEBEA8A8}" sibTransId="{44A698FB-EE29-4C37-A830-559AEFFA1F8C}"/>
    <dgm:cxn modelId="{C7CA3ED6-A02E-4E50-8431-C472AEA7EDC1}" type="presOf" srcId="{D01CE357-C37E-4954-899D-DB5FFEBEA8A8}" destId="{97860A9F-306D-4673-B0A7-9EC81005FEC3}" srcOrd="0" destOrd="0" presId="urn:microsoft.com/office/officeart/2005/8/layout/hierarchy1"/>
    <dgm:cxn modelId="{D360689D-5A25-4DBD-8049-BC105020E8B4}" type="presOf" srcId="{D9E76D66-E70B-4B0B-BDC5-AAA64857CCC2}" destId="{E58AB619-95EC-4D5F-9406-40D7531E2E34}" srcOrd="0" destOrd="0" presId="urn:microsoft.com/office/officeart/2005/8/layout/hierarchy1"/>
    <dgm:cxn modelId="{2D1AA356-B152-4AEC-AA88-803D9ACB355E}" srcId="{D9E76D66-E70B-4B0B-BDC5-AAA64857CCC2}" destId="{B7D4067C-4AB1-4390-8364-37D9DED4AB05}" srcOrd="0" destOrd="0" parTransId="{C5F207F0-C026-4E67-8C8C-682E8E00EB24}" sibTransId="{8776E721-7F3E-4BDF-AE4C-9240AE71393C}"/>
    <dgm:cxn modelId="{6170E73C-4439-4F40-916E-A4DE5E94CF77}" type="presOf" srcId="{5E33CBF7-3F0A-42BB-AE61-87A65C7D8557}" destId="{A11127E9-77AE-4C27-A8A7-836BFA69E915}" srcOrd="0" destOrd="0" presId="urn:microsoft.com/office/officeart/2005/8/layout/hierarchy1"/>
    <dgm:cxn modelId="{EBABBFE5-98BD-488F-A5D9-AB40E8BCDB86}" type="presOf" srcId="{635A9036-9EA8-4D5B-9A13-33243175A3C5}" destId="{020240FA-F467-4D7D-B989-04D6E887EBD9}" srcOrd="0" destOrd="0" presId="urn:microsoft.com/office/officeart/2005/8/layout/hierarchy1"/>
    <dgm:cxn modelId="{69CB106D-00AF-411F-8BEF-998F04BCD556}" type="presParOf" srcId="{E58AB619-95EC-4D5F-9406-40D7531E2E34}" destId="{D22BFE47-4D1B-44D7-9D3A-26EF0574861F}" srcOrd="0" destOrd="0" presId="urn:microsoft.com/office/officeart/2005/8/layout/hierarchy1"/>
    <dgm:cxn modelId="{653AD3E5-4106-43DC-AA42-3AC00D7A310F}" type="presParOf" srcId="{D22BFE47-4D1B-44D7-9D3A-26EF0574861F}" destId="{9E0E50EA-EFFC-4A24-A93E-3584245C9366}" srcOrd="0" destOrd="0" presId="urn:microsoft.com/office/officeart/2005/8/layout/hierarchy1"/>
    <dgm:cxn modelId="{507444B7-C26A-4BEF-A861-FC7AB8260B25}" type="presParOf" srcId="{9E0E50EA-EFFC-4A24-A93E-3584245C9366}" destId="{2D4588FE-D268-487E-9362-921390F6AED5}" srcOrd="0" destOrd="0" presId="urn:microsoft.com/office/officeart/2005/8/layout/hierarchy1"/>
    <dgm:cxn modelId="{5990D6A2-AC78-49FE-B16A-EB53F0F4CC08}" type="presParOf" srcId="{9E0E50EA-EFFC-4A24-A93E-3584245C9366}" destId="{CE8CA7A1-9FEF-4B9A-94FA-478741378364}" srcOrd="1" destOrd="0" presId="urn:microsoft.com/office/officeart/2005/8/layout/hierarchy1"/>
    <dgm:cxn modelId="{0996BC6E-4C1B-46B9-97F5-041A4545BA43}" type="presParOf" srcId="{D22BFE47-4D1B-44D7-9D3A-26EF0574861F}" destId="{FFE6E93A-3AE8-4F3D-A5BF-FDA242A3F444}" srcOrd="1" destOrd="0" presId="urn:microsoft.com/office/officeart/2005/8/layout/hierarchy1"/>
    <dgm:cxn modelId="{5CD0B014-5F78-413C-8892-103153F67FFE}" type="presParOf" srcId="{FFE6E93A-3AE8-4F3D-A5BF-FDA242A3F444}" destId="{463D671E-FCC0-4EA6-AC16-A23495FF3A20}" srcOrd="0" destOrd="0" presId="urn:microsoft.com/office/officeart/2005/8/layout/hierarchy1"/>
    <dgm:cxn modelId="{D4CF3C17-753E-4DFB-A7A0-2C9F707E9AD5}" type="presParOf" srcId="{FFE6E93A-3AE8-4F3D-A5BF-FDA242A3F444}" destId="{E5E5B1F6-7E20-48A8-BAA2-F50C34CA3B1F}" srcOrd="1" destOrd="0" presId="urn:microsoft.com/office/officeart/2005/8/layout/hierarchy1"/>
    <dgm:cxn modelId="{D90F2D57-74DB-4E48-BE00-0BEC53D6AB10}" type="presParOf" srcId="{E5E5B1F6-7E20-48A8-BAA2-F50C34CA3B1F}" destId="{4AF8C0F0-39E8-4C9C-B5C9-B6E7CC42FAE8}" srcOrd="0" destOrd="0" presId="urn:microsoft.com/office/officeart/2005/8/layout/hierarchy1"/>
    <dgm:cxn modelId="{8FB53086-EA9B-4921-8E2C-7EDDD8FAD80F}" type="presParOf" srcId="{4AF8C0F0-39E8-4C9C-B5C9-B6E7CC42FAE8}" destId="{409D9DFD-847E-407F-9FD2-8DA98181809D}" srcOrd="0" destOrd="0" presId="urn:microsoft.com/office/officeart/2005/8/layout/hierarchy1"/>
    <dgm:cxn modelId="{657FAB09-D439-4F47-B89C-5C3629E06D2B}" type="presParOf" srcId="{4AF8C0F0-39E8-4C9C-B5C9-B6E7CC42FAE8}" destId="{4D170240-526E-499F-AF4B-AD01167F4176}" srcOrd="1" destOrd="0" presId="urn:microsoft.com/office/officeart/2005/8/layout/hierarchy1"/>
    <dgm:cxn modelId="{A01D4B76-026E-4BA4-87B0-C8C6C1D70559}" type="presParOf" srcId="{E5E5B1F6-7E20-48A8-BAA2-F50C34CA3B1F}" destId="{4F6A987F-B112-4C81-BC8C-305B2B9AA6B6}" srcOrd="1" destOrd="0" presId="urn:microsoft.com/office/officeart/2005/8/layout/hierarchy1"/>
    <dgm:cxn modelId="{007BD143-6D7F-4BB4-A3F8-1E383B12B7D0}" type="presParOf" srcId="{FFE6E93A-3AE8-4F3D-A5BF-FDA242A3F444}" destId="{97860A9F-306D-4673-B0A7-9EC81005FEC3}" srcOrd="2" destOrd="0" presId="urn:microsoft.com/office/officeart/2005/8/layout/hierarchy1"/>
    <dgm:cxn modelId="{A16F3A85-BCC2-44EE-8E5C-9C5722504B31}" type="presParOf" srcId="{FFE6E93A-3AE8-4F3D-A5BF-FDA242A3F444}" destId="{13BBDFBD-B6B5-466E-A020-41A868597F19}" srcOrd="3" destOrd="0" presId="urn:microsoft.com/office/officeart/2005/8/layout/hierarchy1"/>
    <dgm:cxn modelId="{CCDE6088-82B1-40E0-A58C-FFB90E3AD1E3}" type="presParOf" srcId="{13BBDFBD-B6B5-466E-A020-41A868597F19}" destId="{16A11329-41B9-49E9-A7DF-1859875DC4BB}" srcOrd="0" destOrd="0" presId="urn:microsoft.com/office/officeart/2005/8/layout/hierarchy1"/>
    <dgm:cxn modelId="{366ECBD2-D95E-4C68-A422-233D25C85F70}" type="presParOf" srcId="{16A11329-41B9-49E9-A7DF-1859875DC4BB}" destId="{8AFE7967-699F-49FA-9254-66A7F6E98140}" srcOrd="0" destOrd="0" presId="urn:microsoft.com/office/officeart/2005/8/layout/hierarchy1"/>
    <dgm:cxn modelId="{CA3D55C1-25A7-4838-B1C4-234CFE8431D7}" type="presParOf" srcId="{16A11329-41B9-49E9-A7DF-1859875DC4BB}" destId="{762CDCA2-BCAE-4A8C-B439-699441345F2A}" srcOrd="1" destOrd="0" presId="urn:microsoft.com/office/officeart/2005/8/layout/hierarchy1"/>
    <dgm:cxn modelId="{1F7EBBF6-E01A-4DA2-9791-78D2A56FE7F4}" type="presParOf" srcId="{13BBDFBD-B6B5-466E-A020-41A868597F19}" destId="{FE5D1984-0EC7-4AFE-A525-16B5D57DC293}" srcOrd="1" destOrd="0" presId="urn:microsoft.com/office/officeart/2005/8/layout/hierarchy1"/>
    <dgm:cxn modelId="{F4B8994C-7EBF-4E89-BDF1-B3A605BED857}" type="presParOf" srcId="{FFE6E93A-3AE8-4F3D-A5BF-FDA242A3F444}" destId="{020240FA-F467-4D7D-B989-04D6E887EBD9}" srcOrd="4" destOrd="0" presId="urn:microsoft.com/office/officeart/2005/8/layout/hierarchy1"/>
    <dgm:cxn modelId="{AFD8A9EC-E774-431A-BEB1-2AA08115CFAF}" type="presParOf" srcId="{FFE6E93A-3AE8-4F3D-A5BF-FDA242A3F444}" destId="{E7F49497-EFF8-4DBD-A0B5-402AC366A1E7}" srcOrd="5" destOrd="0" presId="urn:microsoft.com/office/officeart/2005/8/layout/hierarchy1"/>
    <dgm:cxn modelId="{910C7F39-9D86-47ED-9F98-0F5DF3D34CBA}" type="presParOf" srcId="{E7F49497-EFF8-4DBD-A0B5-402AC366A1E7}" destId="{2F0ABFDC-6FDA-4A87-A7B4-5B42C6110424}" srcOrd="0" destOrd="0" presId="urn:microsoft.com/office/officeart/2005/8/layout/hierarchy1"/>
    <dgm:cxn modelId="{F04ACEC9-06D3-447E-85A7-497E9EFC22B4}" type="presParOf" srcId="{2F0ABFDC-6FDA-4A87-A7B4-5B42C6110424}" destId="{7E4B0036-1446-41FA-BC58-70A21BB9EF94}" srcOrd="0" destOrd="0" presId="urn:microsoft.com/office/officeart/2005/8/layout/hierarchy1"/>
    <dgm:cxn modelId="{4C808F75-F60E-4E49-87B1-E3200614A330}" type="presParOf" srcId="{2F0ABFDC-6FDA-4A87-A7B4-5B42C6110424}" destId="{F6D1B838-BCF4-4889-8E49-B77F78E82CA6}" srcOrd="1" destOrd="0" presId="urn:microsoft.com/office/officeart/2005/8/layout/hierarchy1"/>
    <dgm:cxn modelId="{C075AFC4-1323-4C9F-AD3D-611CD567832E}" type="presParOf" srcId="{E7F49497-EFF8-4DBD-A0B5-402AC366A1E7}" destId="{EB4958A7-7B5F-4D06-A48A-39DA3574419C}" srcOrd="1" destOrd="0" presId="urn:microsoft.com/office/officeart/2005/8/layout/hierarchy1"/>
    <dgm:cxn modelId="{3B150B9E-224B-44D4-935D-343262215272}" type="presParOf" srcId="{FFE6E93A-3AE8-4F3D-A5BF-FDA242A3F444}" destId="{A11127E9-77AE-4C27-A8A7-836BFA69E915}" srcOrd="6" destOrd="0" presId="urn:microsoft.com/office/officeart/2005/8/layout/hierarchy1"/>
    <dgm:cxn modelId="{1A6200B1-E2F7-47B4-A0F6-5DB907678BA1}" type="presParOf" srcId="{FFE6E93A-3AE8-4F3D-A5BF-FDA242A3F444}" destId="{5A91544E-D0C6-44F3-8F6C-D30DA4C647B3}" srcOrd="7" destOrd="0" presId="urn:microsoft.com/office/officeart/2005/8/layout/hierarchy1"/>
    <dgm:cxn modelId="{1443A80C-3692-4A1F-ACA8-BDB8007305A3}" type="presParOf" srcId="{5A91544E-D0C6-44F3-8F6C-D30DA4C647B3}" destId="{F0688E34-7FAD-4AD5-BF68-A07F731D7E91}" srcOrd="0" destOrd="0" presId="urn:microsoft.com/office/officeart/2005/8/layout/hierarchy1"/>
    <dgm:cxn modelId="{133CECF1-EC85-4940-BE91-E6EFC62DA9ED}" type="presParOf" srcId="{F0688E34-7FAD-4AD5-BF68-A07F731D7E91}" destId="{57F35017-5BE3-486C-B09C-F34EFE3A6EC0}" srcOrd="0" destOrd="0" presId="urn:microsoft.com/office/officeart/2005/8/layout/hierarchy1"/>
    <dgm:cxn modelId="{F00B4BB4-1A7D-46C1-BD93-EB50848E4DC1}" type="presParOf" srcId="{F0688E34-7FAD-4AD5-BF68-A07F731D7E91}" destId="{20C003BC-A45B-40E5-950C-01C69CF77909}" srcOrd="1" destOrd="0" presId="urn:microsoft.com/office/officeart/2005/8/layout/hierarchy1"/>
    <dgm:cxn modelId="{BADB370C-84A6-485D-8432-97B52A95BAF4}" type="presParOf" srcId="{5A91544E-D0C6-44F3-8F6C-D30DA4C647B3}" destId="{1763A5F1-7F3A-4BE7-A44A-0553FB79AE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127E9-77AE-4C27-A8A7-836BFA69E915}">
      <dsp:nvSpPr>
        <dsp:cNvPr id="0" name=""/>
        <dsp:cNvSpPr/>
      </dsp:nvSpPr>
      <dsp:spPr>
        <a:xfrm>
          <a:off x="3727721" y="1705531"/>
          <a:ext cx="2927167" cy="4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4"/>
              </a:lnTo>
              <a:lnTo>
                <a:pt x="2927167" y="316444"/>
              </a:lnTo>
              <a:lnTo>
                <a:pt x="2927167" y="46435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40FA-F467-4D7D-B989-04D6E887EBD9}">
      <dsp:nvSpPr>
        <dsp:cNvPr id="0" name=""/>
        <dsp:cNvSpPr/>
      </dsp:nvSpPr>
      <dsp:spPr>
        <a:xfrm>
          <a:off x="3727721" y="1705531"/>
          <a:ext cx="925635" cy="86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325"/>
              </a:lnTo>
              <a:lnTo>
                <a:pt x="925635" y="714325"/>
              </a:lnTo>
              <a:lnTo>
                <a:pt x="925635" y="86223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0A9F-306D-4673-B0A7-9EC81005FEC3}">
      <dsp:nvSpPr>
        <dsp:cNvPr id="0" name=""/>
        <dsp:cNvSpPr/>
      </dsp:nvSpPr>
      <dsp:spPr>
        <a:xfrm>
          <a:off x="2709145" y="1705531"/>
          <a:ext cx="1018576" cy="849978"/>
        </a:xfrm>
        <a:custGeom>
          <a:avLst/>
          <a:gdLst/>
          <a:ahLst/>
          <a:cxnLst/>
          <a:rect l="0" t="0" r="0" b="0"/>
          <a:pathLst>
            <a:path>
              <a:moveTo>
                <a:pt x="1018576" y="0"/>
              </a:moveTo>
              <a:lnTo>
                <a:pt x="1018576" y="702067"/>
              </a:lnTo>
              <a:lnTo>
                <a:pt x="0" y="702067"/>
              </a:lnTo>
              <a:lnTo>
                <a:pt x="0" y="84997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D671E-FCC0-4EA6-AC16-A23495FF3A20}">
      <dsp:nvSpPr>
        <dsp:cNvPr id="0" name=""/>
        <dsp:cNvSpPr/>
      </dsp:nvSpPr>
      <dsp:spPr>
        <a:xfrm>
          <a:off x="798558" y="1705531"/>
          <a:ext cx="2929163" cy="520208"/>
        </a:xfrm>
        <a:custGeom>
          <a:avLst/>
          <a:gdLst/>
          <a:ahLst/>
          <a:cxnLst/>
          <a:rect l="0" t="0" r="0" b="0"/>
          <a:pathLst>
            <a:path>
              <a:moveTo>
                <a:pt x="2929163" y="0"/>
              </a:moveTo>
              <a:lnTo>
                <a:pt x="2929163" y="372298"/>
              </a:lnTo>
              <a:lnTo>
                <a:pt x="0" y="372298"/>
              </a:lnTo>
              <a:lnTo>
                <a:pt x="0" y="52020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588FE-D268-487E-9362-921390F6AED5}">
      <dsp:nvSpPr>
        <dsp:cNvPr id="0" name=""/>
        <dsp:cNvSpPr/>
      </dsp:nvSpPr>
      <dsp:spPr>
        <a:xfrm>
          <a:off x="2929403" y="691666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CA7A1-9FEF-4B9A-94FA-478741378364}">
      <dsp:nvSpPr>
        <dsp:cNvPr id="0" name=""/>
        <dsp:cNvSpPr/>
      </dsp:nvSpPr>
      <dsp:spPr>
        <a:xfrm>
          <a:off x="3106807" y="860200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Наследственные болезни</a:t>
          </a:r>
          <a:endParaRPr lang="ru-RU" sz="1200" kern="1200" dirty="0"/>
        </a:p>
      </dsp:txBody>
      <dsp:txXfrm>
        <a:off x="3106807" y="860200"/>
        <a:ext cx="1596636" cy="1013864"/>
      </dsp:txXfrm>
    </dsp:sp>
    <dsp:sp modelId="{409D9DFD-847E-407F-9FD2-8DA98181809D}">
      <dsp:nvSpPr>
        <dsp:cNvPr id="0" name=""/>
        <dsp:cNvSpPr/>
      </dsp:nvSpPr>
      <dsp:spPr>
        <a:xfrm>
          <a:off x="240" y="2225740"/>
          <a:ext cx="1596636" cy="2273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0240-526E-499F-AF4B-AD01167F4176}">
      <dsp:nvSpPr>
        <dsp:cNvPr id="0" name=""/>
        <dsp:cNvSpPr/>
      </dsp:nvSpPr>
      <dsp:spPr>
        <a:xfrm>
          <a:off x="177644" y="2394273"/>
          <a:ext cx="1596636" cy="2273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Моногенные</a:t>
          </a:r>
          <a:r>
            <a:rPr lang="ru-RU" sz="1200" kern="1200" dirty="0" smtClean="0"/>
            <a:t> заболевания</a:t>
          </a:r>
          <a:endParaRPr lang="ru-RU" sz="1200" kern="1200" dirty="0"/>
        </a:p>
      </dsp:txBody>
      <dsp:txXfrm>
        <a:off x="177644" y="2394273"/>
        <a:ext cx="1596636" cy="2273986"/>
      </dsp:txXfrm>
    </dsp:sp>
    <dsp:sp modelId="{8AFE7967-699F-49FA-9254-66A7F6E98140}">
      <dsp:nvSpPr>
        <dsp:cNvPr id="0" name=""/>
        <dsp:cNvSpPr/>
      </dsp:nvSpPr>
      <dsp:spPr>
        <a:xfrm>
          <a:off x="1910827" y="2555509"/>
          <a:ext cx="1596636" cy="2874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CDCA2-BCAE-4A8C-B439-699441345F2A}">
      <dsp:nvSpPr>
        <dsp:cNvPr id="0" name=""/>
        <dsp:cNvSpPr/>
      </dsp:nvSpPr>
      <dsp:spPr>
        <a:xfrm>
          <a:off x="2088231" y="2724043"/>
          <a:ext cx="1596636" cy="2874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Хромосомные аберрации</a:t>
          </a:r>
          <a:endParaRPr lang="ru-RU" sz="1200" kern="1200" dirty="0"/>
        </a:p>
      </dsp:txBody>
      <dsp:txXfrm>
        <a:off x="2088231" y="2724043"/>
        <a:ext cx="1596636" cy="2874569"/>
      </dsp:txXfrm>
    </dsp:sp>
    <dsp:sp modelId="{7E4B0036-1446-41FA-BC58-70A21BB9EF94}">
      <dsp:nvSpPr>
        <dsp:cNvPr id="0" name=""/>
        <dsp:cNvSpPr/>
      </dsp:nvSpPr>
      <dsp:spPr>
        <a:xfrm>
          <a:off x="3855039" y="2567767"/>
          <a:ext cx="1596636" cy="281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B838-BCF4-4889-8E49-B77F78E82CA6}">
      <dsp:nvSpPr>
        <dsp:cNvPr id="0" name=""/>
        <dsp:cNvSpPr/>
      </dsp:nvSpPr>
      <dsp:spPr>
        <a:xfrm>
          <a:off x="4032443" y="2736301"/>
          <a:ext cx="1596636" cy="281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Полигенные</a:t>
          </a:r>
          <a:r>
            <a:rPr lang="ru-RU" sz="1200" kern="1200" dirty="0" smtClean="0"/>
            <a:t> заболевания</a:t>
          </a:r>
          <a:endParaRPr lang="ru-RU" sz="1200" kern="1200" dirty="0"/>
        </a:p>
      </dsp:txBody>
      <dsp:txXfrm>
        <a:off x="4032443" y="2736301"/>
        <a:ext cx="1596636" cy="2817741"/>
      </dsp:txXfrm>
    </dsp:sp>
    <dsp:sp modelId="{57F35017-5BE3-486C-B09C-F34EFE3A6EC0}">
      <dsp:nvSpPr>
        <dsp:cNvPr id="0" name=""/>
        <dsp:cNvSpPr/>
      </dsp:nvSpPr>
      <dsp:spPr>
        <a:xfrm>
          <a:off x="5856570" y="2169886"/>
          <a:ext cx="1596636" cy="2730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003BC-A45B-40E5-950C-01C69CF77909}">
      <dsp:nvSpPr>
        <dsp:cNvPr id="0" name=""/>
        <dsp:cNvSpPr/>
      </dsp:nvSpPr>
      <dsp:spPr>
        <a:xfrm>
          <a:off x="6033975" y="2338420"/>
          <a:ext cx="1596636" cy="2730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Митохондриальные</a:t>
          </a:r>
          <a:r>
            <a:rPr lang="ru-RU" sz="1200" kern="1200" dirty="0" smtClean="0"/>
            <a:t> заболевания</a:t>
          </a:r>
          <a:endParaRPr lang="ru-RU" sz="1200" kern="1200" dirty="0"/>
        </a:p>
      </dsp:txBody>
      <dsp:txXfrm>
        <a:off x="6033975" y="2338420"/>
        <a:ext cx="1596636" cy="273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DE26-0DA1-41B4-915B-927129D914BE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90240-A340-49DB-B6A0-AC588DB61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90240-A340-49DB-B6A0-AC588DB61A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9076E4-3C4C-4171-8A95-B883CBE14C9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E8C5A5-74D4-4709-8111-71DC75CA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/index.php?title=%D0%A4%D0%B0%D0%B9%D0%BB:De_Gaulle-OWI.jpg&amp;filetimestamp=200703122105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eletos.zharko.ru/main/G334" TargetMode="External"/><Relationship Id="rId3" Type="http://schemas.openxmlformats.org/officeDocument/2006/relationships/hyperlink" Target="http://shell32dll.narod.ru/classification.htm" TargetMode="External"/><Relationship Id="rId7" Type="http://schemas.openxmlformats.org/officeDocument/2006/relationships/hyperlink" Target="http://www.eurasiahealth.org/attaches/82924/158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bio.ru/humbio/eclin/001211d8.htm" TargetMode="External"/><Relationship Id="rId5" Type="http://schemas.openxmlformats.org/officeDocument/2006/relationships/hyperlink" Target="http://medicalplanet.su/genetica/152.html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yrene_adduct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Diego_Vel%C3%A1zquez_06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Генетика и </a:t>
            </a:r>
            <a:br>
              <a:rPr lang="ru-RU" sz="4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наследственные болезни.</a:t>
            </a:r>
            <a:endParaRPr lang="ru-RU" sz="40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6552728" cy="1752600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bg1"/>
                </a:solidFill>
              </a:rPr>
              <a:t>Вердиева</a:t>
            </a:r>
            <a:r>
              <a:rPr lang="ru-RU" sz="2000" dirty="0" smtClean="0">
                <a:solidFill>
                  <a:schemeClr val="bg1"/>
                </a:solidFill>
              </a:rPr>
              <a:t> Лейла, ученица 9 «А» класса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Проверила: </a:t>
            </a:r>
            <a:r>
              <a:rPr lang="ru-RU" sz="2000" dirty="0" err="1" smtClean="0">
                <a:solidFill>
                  <a:schemeClr val="bg1"/>
                </a:solidFill>
              </a:rPr>
              <a:t>Богдашевская</a:t>
            </a:r>
            <a:r>
              <a:rPr lang="ru-RU" sz="2000" dirty="0" smtClean="0">
                <a:solidFill>
                  <a:schemeClr val="bg1"/>
                </a:solidFill>
              </a:rPr>
              <a:t> Т.П., учитель биологии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высшей квалификационной категории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4826" name="Picture 10" descr="Bodrum Doktorlar - Hekim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672408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8" name="Picture 6" descr="http://www.bbc.co.uk/worldservice/assets/images/2009/05/21/090521101628_synd_baby._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888432" cy="35283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95736" y="3212976"/>
            <a:ext cx="1800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46 хромосом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12976"/>
            <a:ext cx="16561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47хромосом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3212976"/>
            <a:ext cx="69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9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Государственное общеобразовательное учреждение</a:t>
            </a:r>
          </a:p>
          <a:p>
            <a:r>
              <a:rPr lang="ru-RU" sz="1200" dirty="0" smtClean="0"/>
              <a:t>Средняя общеобразовательная школа №235 г. Москва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2403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9087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Синдром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Марфана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 службе гения.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4048" y="548680"/>
            <a:ext cx="4139952" cy="61926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200" b="1" i="1" dirty="0" err="1" smtClean="0"/>
              <a:t>Никколо</a:t>
            </a:r>
            <a:r>
              <a:rPr lang="ru-RU" sz="1200" b="1" i="1" dirty="0" smtClean="0"/>
              <a:t> Паганини</a:t>
            </a:r>
            <a:r>
              <a:rPr lang="ru-RU" sz="1200" i="1" dirty="0" smtClean="0"/>
              <a:t> </a:t>
            </a:r>
            <a:r>
              <a:rPr lang="ru-RU" sz="1200" dirty="0" smtClean="0"/>
              <a:t>(27 октября 1782, Генуя — 27 мая 1840, Ницца) — итальянский скрипач и гитарист-виртуоз, композитор. Признанный гений мирового музыкального искусства.</a:t>
            </a:r>
          </a:p>
          <a:p>
            <a:r>
              <a:rPr lang="ru-RU" sz="1200" dirty="0" smtClean="0"/>
              <a:t>Секрет невероятной скрипичной техники Паганини объяснятся синдромом </a:t>
            </a:r>
            <a:r>
              <a:rPr lang="ru-RU" sz="1200" dirty="0" err="1" smtClean="0"/>
              <a:t>Марфана</a:t>
            </a:r>
            <a:r>
              <a:rPr lang="ru-RU" sz="1200" dirty="0" smtClean="0"/>
              <a:t>. Синдром вызван наследственным пороком развития соединительной ткани и характеризуется также поражением опорно-двигательного аппарата, глаз и внутренних органов. </a:t>
            </a:r>
          </a:p>
          <a:p>
            <a:r>
              <a:rPr lang="ru-RU" sz="1200" dirty="0" smtClean="0"/>
              <a:t>У больных синдромом </a:t>
            </a:r>
            <a:r>
              <a:rPr lang="ru-RU" sz="1200" dirty="0" err="1" smtClean="0"/>
              <a:t>Марфана</a:t>
            </a:r>
            <a:r>
              <a:rPr lang="ru-RU" sz="1200" dirty="0" smtClean="0"/>
              <a:t> характерная внешность: бледная кожа, глубоко посаженные глаза, худое тело, неловкие движения,"паучьи" пальцы. Все или несколько пальцев на руке обладают способностью и гибкостью быть отклонёнными назад на 180°. </a:t>
            </a:r>
          </a:p>
          <a:p>
            <a:r>
              <a:rPr lang="ru-RU" sz="1200" dirty="0" smtClean="0"/>
              <a:t>Эти особенности позволили ему творить со скрипкой настоящие чудеса. Люди говорили, что он в сговоре с дьяволом, или что его искусство является музыкой небес, в которой звучат ангельские голоса. Он играл так, что слушателям казалось, будто где-то спрятана вторая скрипка, играющая одновременно с первой. Как известно, в конце своей жизни  великий музыкант почти лишился голоса из-за паралича  верхнего гортанного нерва.  Каждый день жизни – это борьба с болью, борьба за жизнь.  Но врожденный дефект  Паганини поставил на службу своему музыкальному гению. </a:t>
            </a:r>
          </a:p>
          <a:p>
            <a:r>
              <a:rPr lang="ru-RU" sz="1200" dirty="0" smtClean="0"/>
              <a:t> По счастью синдром </a:t>
            </a:r>
            <a:r>
              <a:rPr lang="ru-RU" sz="1200" dirty="0" err="1" smtClean="0"/>
              <a:t>Марфана</a:t>
            </a:r>
            <a:r>
              <a:rPr lang="ru-RU" sz="1200" dirty="0" smtClean="0"/>
              <a:t> встречается достаточно редко (вероятность его 1:50 000). Тип наследования </a:t>
            </a:r>
            <a:r>
              <a:rPr lang="ru-RU" sz="1200" i="1" dirty="0" smtClean="0"/>
              <a:t>аутосомно-доминантный</a:t>
            </a:r>
            <a:r>
              <a:rPr lang="ru-RU" sz="1200" dirty="0" smtClean="0"/>
              <a:t> . </a:t>
            </a:r>
            <a:endParaRPr lang="ru-RU" sz="1200" dirty="0"/>
          </a:p>
        </p:txBody>
      </p:sp>
      <p:pic>
        <p:nvPicPr>
          <p:cNvPr id="5" name="Picture 4" descr="Паганини Нико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1"/>
            <a:ext cx="4680520" cy="56886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47664" y="645333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Жизнь на службе народа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2448272" cy="58326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Единственная компенсация, которую люди с синдромом </a:t>
            </a:r>
            <a:r>
              <a:rPr lang="ru-RU" sz="1200" dirty="0" err="1" smtClean="0"/>
              <a:t>Марфана</a:t>
            </a:r>
            <a:r>
              <a:rPr lang="ru-RU" sz="1200" dirty="0" smtClean="0"/>
              <a:t> получают от судьбы за свой порок — повышенное содержание адреналина в крови. Адреналин постоянно подстегивает нервную систему и делает их невероятными </a:t>
            </a:r>
            <a:r>
              <a:rPr lang="ru-RU" sz="1200" dirty="0" err="1" smtClean="0"/>
              <a:t>трудоголиками</a:t>
            </a:r>
            <a:r>
              <a:rPr lang="ru-RU" sz="1200" dirty="0" smtClean="0"/>
              <a:t>. Синдромом </a:t>
            </a:r>
            <a:r>
              <a:rPr lang="ru-RU" sz="1200" dirty="0" err="1" smtClean="0"/>
              <a:t>Марфана</a:t>
            </a:r>
            <a:r>
              <a:rPr lang="ru-RU" sz="1200" dirty="0" smtClean="0"/>
              <a:t> страдали несколько всемирно известных личностей.</a:t>
            </a:r>
          </a:p>
          <a:p>
            <a:pPr>
              <a:buNone/>
            </a:pPr>
            <a:r>
              <a:rPr lang="ru-RU" sz="1200" dirty="0" smtClean="0"/>
              <a:t> Таков был лесоруб </a:t>
            </a:r>
            <a:r>
              <a:rPr lang="ru-RU" sz="1200" b="1" i="1" dirty="0" smtClean="0"/>
              <a:t>Авраам Линкольн</a:t>
            </a:r>
            <a:r>
              <a:rPr lang="ru-RU" sz="1200" dirty="0" smtClean="0"/>
              <a:t>  (годы правления 1861—1865), который благодаря постоянному самообразованию, выдающимся способностям и, главное, потрясающему трудолюбию стал президентом США.</a:t>
            </a:r>
          </a:p>
          <a:p>
            <a:pPr>
              <a:buNone/>
            </a:pPr>
            <a:r>
              <a:rPr lang="ru-RU" sz="1200" b="1" i="1" dirty="0" smtClean="0"/>
              <a:t> Шарль де Голль </a:t>
            </a:r>
            <a:r>
              <a:rPr lang="ru-RU" sz="1200" dirty="0" smtClean="0"/>
              <a:t>(годы правления 1959—1969 -президент Франции</a:t>
            </a:r>
          </a:p>
          <a:p>
            <a:pPr>
              <a:buNone/>
            </a:pPr>
            <a:r>
              <a:rPr lang="ru-RU" sz="1200" dirty="0" smtClean="0"/>
              <a:t>        </a:t>
            </a:r>
            <a:endParaRPr lang="ru-RU" sz="1200" dirty="0"/>
          </a:p>
        </p:txBody>
      </p:sp>
      <p:pic>
        <p:nvPicPr>
          <p:cNvPr id="10242" name="Picture 2" descr="http://forexaw.com/uploads/news/19/1262866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312368" cy="51125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2" descr="Шарль де Голль">
            <a:hlinkClick r:id="rId4" tooltip="Шарль де Голль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908720"/>
            <a:ext cx="3170601" cy="51125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03848" y="623731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Великие писатели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224" y="764704"/>
            <a:ext cx="2448272" cy="58326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200" b="1" i="1" dirty="0" err="1" smtClean="0"/>
              <a:t>Ганс</a:t>
            </a:r>
            <a:r>
              <a:rPr lang="ru-RU" sz="1200" b="1" i="1" dirty="0" smtClean="0"/>
              <a:t> Христиан Андерсен-</a:t>
            </a:r>
            <a:r>
              <a:rPr lang="ru-RU" sz="1200" dirty="0" smtClean="0"/>
              <a:t>сын сапожника, ставший позже великим писателем </a:t>
            </a:r>
            <a:r>
              <a:rPr lang="en-US" sz="1200" dirty="0" smtClean="0"/>
              <a:t>XIX</a:t>
            </a:r>
            <a:r>
              <a:rPr lang="ru-RU" sz="1200" dirty="0" smtClean="0"/>
              <a:t>в.Его  необычное трудолюбие появилось ещё в школе. Свои литературные произведения он переписывал до 10 раз, добиваясь, в конечном счете, виртуозной точности , одновременно лёгкого стиля. </a:t>
            </a:r>
          </a:p>
          <a:p>
            <a:r>
              <a:rPr lang="ru-RU" sz="1200" dirty="0" smtClean="0"/>
              <a:t> </a:t>
            </a:r>
            <a:r>
              <a:rPr lang="ru-RU" sz="1200" b="1" i="1" dirty="0" smtClean="0"/>
              <a:t>Корней Иванович Чуковский</a:t>
            </a:r>
            <a:r>
              <a:rPr lang="ru-RU" sz="1200" dirty="0" smtClean="0"/>
              <a:t> - любимый детьми автор «Мухи-цокотухи», «</a:t>
            </a:r>
            <a:r>
              <a:rPr lang="ru-RU" sz="1200" dirty="0" err="1" smtClean="0"/>
              <a:t>Мойдодыра</a:t>
            </a:r>
            <a:r>
              <a:rPr lang="ru-RU" sz="1200" dirty="0" smtClean="0"/>
              <a:t>» и «</a:t>
            </a:r>
            <a:r>
              <a:rPr lang="ru-RU" sz="1200" dirty="0" err="1" smtClean="0"/>
              <a:t>Тараканища</a:t>
            </a:r>
            <a:r>
              <a:rPr lang="ru-RU" sz="1200" dirty="0" smtClean="0"/>
              <a:t>». «Я всю жизнь работаю. Как вол! Как трактор!» – писал о себе Корней Иванович. И это действительно было так. Писателя отличала  титаническая работоспособность. «Никогда я не наблюдал, чтобы кому-нибудь другому с таким трудом давалась сама техника писания», – замечал он про себя. </a:t>
            </a:r>
          </a:p>
          <a:p>
            <a:endParaRPr lang="ru-RU" sz="1700" dirty="0"/>
          </a:p>
        </p:txBody>
      </p:sp>
      <p:pic>
        <p:nvPicPr>
          <p:cNvPr id="5" name="Picture 2" descr="http://www.kulturplakaten.dk/wp-content/uploads/2009/06/hc-anders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2254"/>
          <a:stretch>
            <a:fillRect/>
          </a:stretch>
        </p:blipFill>
        <p:spPr bwMode="auto">
          <a:xfrm>
            <a:off x="0" y="764704"/>
            <a:ext cx="3353460" cy="48965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2" descr="http://img.zharko.ru/skeletos/part5/70000000.jpg"/>
          <p:cNvPicPr>
            <a:picLocks noChangeAspect="1" noChangeArrowheads="1"/>
          </p:cNvPicPr>
          <p:nvPr/>
        </p:nvPicPr>
        <p:blipFill>
          <a:blip r:embed="rId3" cstate="print"/>
          <a:srcRect l="9302" t="3846"/>
          <a:stretch>
            <a:fillRect/>
          </a:stretch>
        </p:blipFill>
        <p:spPr bwMode="auto">
          <a:xfrm>
            <a:off x="3491880" y="764703"/>
            <a:ext cx="3024336" cy="4896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527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Профилактика и пути лечения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наследственных болезней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sz="3400" b="1" u="sng" dirty="0" smtClean="0"/>
              <a:t>Лечение.</a:t>
            </a:r>
            <a:r>
              <a:rPr lang="ru-RU" sz="3400" dirty="0" smtClean="0"/>
              <a:t> </a:t>
            </a:r>
            <a:r>
              <a:rPr lang="ru-RU" sz="3400" dirty="0" smtClean="0"/>
              <a:t>Г</a:t>
            </a:r>
            <a:r>
              <a:rPr lang="ru-RU" sz="3400" dirty="0" smtClean="0"/>
              <a:t>лавные </a:t>
            </a:r>
            <a:r>
              <a:rPr lang="ru-RU" sz="3400" dirty="0" smtClean="0"/>
              <a:t>направления – симптоматическое, патогенетическое, этиологическое лечение.</a:t>
            </a:r>
          </a:p>
          <a:p>
            <a:r>
              <a:rPr lang="ru-RU" sz="3400" dirty="0" smtClean="0"/>
              <a:t>Симптоматическое и патогенетическое направления предусматривают использование всех видов современного лечения: лекарственное, диетическое, хирургическое, рентгенорадиологическое, физиотерапевтическое. Полное выздоровление при наследственных болезнях пока невозможно, но лечение их – не такая безнадежная программа как это казалось раньше.</a:t>
            </a:r>
          </a:p>
          <a:p>
            <a:r>
              <a:rPr lang="ru-RU" sz="3400" dirty="0" smtClean="0"/>
              <a:t>Симптоматическое лечение назначают практически при всех наследственных болезнях, а для многих форм оно является единственным. Виды симптоматического лечения разнообразны – от лекарственных средств до хирургической коррекции.</a:t>
            </a:r>
          </a:p>
          <a:p>
            <a:r>
              <a:rPr lang="ru-RU" sz="3400" dirty="0" smtClean="0"/>
              <a:t>Патогенетическое лечение направлено на коррекцию звеньев нарушенного обмена веществ. Если ген не функционирует, необходимо возместить его продукт; если ген производит аномальный белок и образуются токсичные продукты, следует удалить их и возместить основную функцию гена; если ген производит много продукта, то избыток его удаляют.</a:t>
            </a:r>
          </a:p>
          <a:p>
            <a:r>
              <a:rPr lang="ru-RU" sz="3400" b="1" u="sng" dirty="0" smtClean="0"/>
              <a:t>Профилактика. </a:t>
            </a:r>
            <a:r>
              <a:rPr lang="ru-RU" sz="3400" dirty="0" smtClean="0"/>
              <a:t>Существуют следующие направления профилактики наследственной патологии: 1) планирование семьи (первичная профилактика); 2) элиминация патологических эмбрионов и плодов (первичная профилактика); 3) управление пенетрантностью и экспрессивностью (вторичная профилактика); 4) охрана окружающей среды (первичная и вторичная профилактика).</a:t>
            </a:r>
          </a:p>
          <a:p>
            <a:r>
              <a:rPr lang="ru-RU" sz="3400" dirty="0" smtClean="0"/>
              <a:t> В перспективе большие надежды возлагаются на генную инженерию, под которой подразумевается направленное вмешательство в структуру и функционирование генетического аппарата – удаление или исправление мутантных генов, замена их нормальными.</a:t>
            </a:r>
          </a:p>
          <a:p>
            <a:endParaRPr lang="ru-RU" sz="2500" dirty="0" smtClean="0"/>
          </a:p>
          <a:p>
            <a:endParaRPr lang="ru-RU" sz="1400" dirty="0" smtClean="0"/>
          </a:p>
          <a:p>
            <a:endParaRPr lang="ru-RU" sz="25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Работая по данной теме, я, как будущий врач ,узнала много нового и интересного. </a:t>
            </a:r>
          </a:p>
          <a:p>
            <a:pPr>
              <a:buNone/>
            </a:pPr>
            <a:r>
              <a:rPr lang="ru-RU" sz="1600" dirty="0" smtClean="0"/>
              <a:t>Современная медицина опирается на знания генетики.</a:t>
            </a:r>
          </a:p>
          <a:p>
            <a:pPr>
              <a:buNone/>
            </a:pPr>
            <a:r>
              <a:rPr lang="ru-RU" sz="1600" dirty="0" smtClean="0"/>
              <a:t> Мне стало ясно, что наследственные болезни поддаются лечению и корректировки. </a:t>
            </a:r>
          </a:p>
          <a:p>
            <a:pPr>
              <a:buNone/>
            </a:pPr>
            <a:r>
              <a:rPr lang="ru-RU" sz="1600" dirty="0" smtClean="0"/>
              <a:t>Важны социальные аспекты данной темы: отношение к инвалидам, отношение самих людей с дефектами к этим дефектам и собственной  жизни.</a:t>
            </a:r>
          </a:p>
          <a:p>
            <a:pPr>
              <a:buNone/>
            </a:pPr>
            <a:r>
              <a:rPr lang="ru-RU" sz="1600" dirty="0" smtClean="0"/>
              <a:t>Я думаю, данная тема интересна многим современным  думающим людям.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Список литературы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u="sng" dirty="0" smtClean="0">
                <a:hlinkClick r:id="rId3"/>
              </a:rPr>
              <a:t>http://shell32dll.narod.ru/classification.htm</a:t>
            </a:r>
            <a:endParaRPr lang="ru-RU" sz="1600" dirty="0" smtClean="0"/>
          </a:p>
          <a:p>
            <a:r>
              <a:rPr lang="ru-RU" sz="1600" u="sng" dirty="0" smtClean="0">
                <a:hlinkClick r:id="rId4"/>
              </a:rPr>
              <a:t>http://ru.wikipedia.org</a:t>
            </a:r>
            <a:r>
              <a:rPr lang="en-US" sz="1600" u="sng" dirty="0" smtClean="0">
                <a:hlinkClick r:id="rId4"/>
              </a:rPr>
              <a:t>/</a:t>
            </a:r>
            <a:endParaRPr lang="ru-RU" sz="1600" dirty="0" smtClean="0"/>
          </a:p>
          <a:p>
            <a:r>
              <a:rPr lang="ru-RU" sz="1600" u="sng" dirty="0" smtClean="0">
                <a:hlinkClick r:id="rId5"/>
              </a:rPr>
              <a:t>http://medicalplanet.su/genetica/152.html</a:t>
            </a:r>
            <a:endParaRPr lang="ru-RU" sz="1600" dirty="0" smtClean="0"/>
          </a:p>
          <a:p>
            <a:r>
              <a:rPr lang="ru-RU" sz="1600" u="sng" dirty="0" smtClean="0">
                <a:hlinkClick r:id="rId6"/>
              </a:rPr>
              <a:t>http://humbio.ru/humbio/eclin/001211d8.htm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http://www.eurasiahealth.org/attaches/82924/1589.pdf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http://www.skeletos.zharko.ru/main/G334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9269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Обоснование темы: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292080" y="1052736"/>
            <a:ext cx="2407168" cy="50734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будущем я хотела бы связать свою жизнь с медициной, поэтому  я выбрала тему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«Генетика и наследственные болезни»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Цели: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изучить причины наследственные болезни, профилактику и пути лечения.</a:t>
            </a: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536504" cy="56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64533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Илья Репин. </a:t>
            </a:r>
            <a:r>
              <a:rPr lang="ru-RU" sz="1200" b="1" dirty="0" smtClean="0"/>
              <a:t>Портрет</a:t>
            </a:r>
            <a:r>
              <a:rPr lang="ru-RU" sz="1200" dirty="0" smtClean="0"/>
              <a:t> хирурга Николая Пирогова, … год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332656"/>
            <a:ext cx="4464496" cy="6120680"/>
          </a:xfrm>
        </p:spPr>
        <p:txBody>
          <a:bodyPr>
            <a:normAutofit/>
          </a:bodyPr>
          <a:lstStyle/>
          <a:p>
            <a:r>
              <a:rPr lang="ru-RU" sz="1800" b="1" i="1" u="sng" dirty="0">
                <a:solidFill>
                  <a:schemeClr val="accent2">
                    <a:lumMod val="75000"/>
                  </a:schemeClr>
                </a:solidFill>
              </a:rPr>
              <a:t>Наследственные болезни </a:t>
            </a:r>
            <a:r>
              <a:rPr lang="ru-RU" sz="1800" dirty="0"/>
              <a:t>— это болезни, связанные с нарушением генетического аппарата человека, другими словами </a:t>
            </a:r>
            <a:r>
              <a:rPr lang="ru-RU" sz="1800" dirty="0" smtClean="0"/>
              <a:t>с мутациями.</a:t>
            </a:r>
          </a:p>
          <a:p>
            <a:endParaRPr lang="ru-RU" sz="1800" dirty="0" smtClean="0"/>
          </a:p>
          <a:p>
            <a:r>
              <a:rPr lang="ru-RU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Мутация</a:t>
            </a:r>
            <a:r>
              <a:rPr lang="ru-RU" sz="1800" b="1" dirty="0" smtClean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mutatio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— изменение) — стойкое изменение генотипа, происходящее под влиянием внешней или внутренней среды.</a:t>
            </a:r>
          </a:p>
          <a:p>
            <a:endParaRPr lang="ru-RU" sz="1800" dirty="0" smtClean="0"/>
          </a:p>
          <a:p>
            <a:r>
              <a:rPr lang="ru-RU" sz="1800" dirty="0" smtClean="0"/>
              <a:t>Процесс возникновения мутаций получил 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</a:rPr>
              <a:t>название </a:t>
            </a:r>
            <a:r>
              <a:rPr lang="ru-RU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мутагенеза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 smtClean="0"/>
              <a:t>Основные процессы, приводящие к возникновению мутаций — 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нарушения  репликации ДНК, 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нарушения репарации ДНК,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генетическая рекомбинация.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endParaRPr lang="ru-RU" sz="1700" dirty="0" smtClean="0"/>
          </a:p>
        </p:txBody>
      </p:sp>
      <p:pic>
        <p:nvPicPr>
          <p:cNvPr id="4" name="Рисунок 3" descr="http://upload.wikimedia.org/wikipedia/commons/thumb/7/71/Pyrene_adduct.png/300px-Pyrene_adduct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news.bbc.co.uk/nol/shared/spl/hi/pop_ups/05/health_shifting_perspectives/img/la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73630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3" y="2924944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/>
              <a:t>Синдром Дауна(47 хромосом)                              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48866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Нарушения при расхождении хромосом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4345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Виды мутаций: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1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/>
              <a:t>1. По месту клеток, в которых произошла мутация (соматические, </a:t>
            </a:r>
            <a:r>
              <a:rPr lang="ru-RU" sz="2800" dirty="0" err="1" smtClean="0"/>
              <a:t>гаметические</a:t>
            </a:r>
            <a:r>
              <a:rPr lang="ru-RU" sz="2800" dirty="0" smtClean="0"/>
              <a:t>)</a:t>
            </a:r>
          </a:p>
          <a:p>
            <a:pPr lvl="0" algn="ctr"/>
            <a:r>
              <a:rPr lang="ru-RU" sz="2800" dirty="0" smtClean="0"/>
              <a:t> 2. По причине (индуцированные, спонтанные)</a:t>
            </a:r>
          </a:p>
          <a:p>
            <a:pPr algn="ctr"/>
            <a:r>
              <a:rPr lang="ru-RU" sz="2800" dirty="0" smtClean="0"/>
              <a:t>3. По значению (благоприятные, нейтральные, патогенные)</a:t>
            </a:r>
          </a:p>
          <a:p>
            <a:pPr lvl="0" algn="ctr"/>
            <a:r>
              <a:rPr lang="ru-RU" sz="2800" dirty="0" smtClean="0"/>
              <a:t>4. По масштабу изменений</a:t>
            </a:r>
          </a:p>
          <a:p>
            <a:pPr lvl="0" algn="ctr">
              <a:buNone/>
            </a:pPr>
            <a:r>
              <a:rPr lang="ru-RU" sz="2800" dirty="0" smtClean="0"/>
              <a:t>   (хромосомные, геномные, генные)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heme" descr="Схема классификации основных типов мутац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Схема хромосомных мутаций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www.3planet.ru/nature/evolution/tutorial/4.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892480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Поворот на 180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5010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Изменение местоположения гена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Выпадение гена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Удвоение гена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Мутации проявляются в новых свойствах организма. Например, в патологиях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332656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наследственных заболеваний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Ахондроплазия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Это можно увидеть на картине знаменитого художника Диего Веласкеса (1599-1660) </a:t>
            </a:r>
            <a:r>
              <a:rPr lang="ru-RU" dirty="0" smtClean="0"/>
              <a:t>«</a:t>
            </a:r>
            <a:r>
              <a:rPr lang="ru-RU" dirty="0" smtClean="0"/>
              <a:t>Дон </a:t>
            </a:r>
            <a:r>
              <a:rPr lang="ru-RU" dirty="0" err="1" smtClean="0"/>
              <a:t>Себастьяно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Морра</a:t>
            </a:r>
            <a:r>
              <a:rPr lang="ru-RU" dirty="0" smtClean="0"/>
              <a:t>»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Карлик</a:t>
            </a:r>
            <a:r>
              <a:rPr lang="ru-RU" dirty="0" smtClean="0"/>
              <a:t>, сидящий на полу— шут правителя Фландрии. У </a:t>
            </a:r>
            <a:r>
              <a:rPr lang="ru-RU" dirty="0" err="1" smtClean="0"/>
              <a:t>Морра</a:t>
            </a:r>
            <a:r>
              <a:rPr lang="ru-RU" dirty="0" smtClean="0"/>
              <a:t> нарушены все пропорции тела. Полностью отсутствуют пальцы. Он грустный и несчастный. По свидетельствам современников, де </a:t>
            </a:r>
            <a:r>
              <a:rPr lang="ru-RU" dirty="0" err="1" smtClean="0"/>
              <a:t>Морра</a:t>
            </a:r>
            <a:r>
              <a:rPr lang="ru-RU" dirty="0" smtClean="0"/>
              <a:t> был на редкость умный и ироничный человек.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Ахондроплазия</a:t>
            </a:r>
            <a:r>
              <a:rPr lang="ru-RU" dirty="0" smtClean="0"/>
              <a:t> – это генетическое нарушение роста костной ткани. Оно встречается примерно у одного из каждых 25000 новорождённых.        Тип наследования аутосомно-доминантный, 80% случаев обусловлены новыми мутациями. </a:t>
            </a:r>
          </a:p>
          <a:p>
            <a:r>
              <a:rPr lang="ru-RU" dirty="0" smtClean="0"/>
              <a:t>У таких людей низкий рост, у взрослого 120-130см, большой череп с выступающим затылком, запавшая переносица, конечности укорочены. Интеллект у таких людей нормален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pload.wikimedia.org/wikipedia/commons/thumb/c/cd/Diego_Vel%C3%A1zquez_062.jpg/350px-Diego_Vel%C3%A1zquez_06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08720"/>
            <a:ext cx="4464496" cy="54726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63888" y="6453336"/>
            <a:ext cx="4536504" cy="4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придворного карлика дона Себастьяна дель Морра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(Картина Диего Веласкеса).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sz="3100" u="sng" dirty="0" err="1" smtClean="0">
                <a:solidFill>
                  <a:schemeClr val="accent2">
                    <a:lumMod val="75000"/>
                  </a:schemeClr>
                </a:solidFill>
              </a:rPr>
              <a:t>Арахнодактилия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1600" u="sng" dirty="0" smtClean="0">
                <a:solidFill>
                  <a:schemeClr val="accent2">
                    <a:lumMod val="75000"/>
                  </a:schemeClr>
                </a:solidFill>
              </a:rPr>
              <a:t>Обнаруживается на многих картинах известных художников,  при исследовании останков  фараона Тутанхамона и его родственников.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3455794" cy="48965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3" y="616530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Сандро</a:t>
            </a:r>
            <a:r>
              <a:rPr lang="ru-RU" sz="1200" dirty="0" smtClean="0"/>
              <a:t> Боттичелли «Портрет юноши» (1483)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308573" cy="49294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37312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Ф. </a:t>
            </a:r>
            <a:r>
              <a:rPr lang="ru-RU" sz="1200" dirty="0" err="1" smtClean="0"/>
              <a:t>Пармиджанино</a:t>
            </a:r>
            <a:r>
              <a:rPr lang="ru-RU" sz="1200" dirty="0" smtClean="0"/>
              <a:t> «Мадонна с длинной шеей»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1248</TotalTime>
  <Words>942</Words>
  <Application>Microsoft Office PowerPoint</Application>
  <PresentationFormat>Экран (4:3)</PresentationFormat>
  <Paragraphs>108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Генетика и  наследственные болезни.</vt:lpstr>
      <vt:lpstr>Обоснование темы:</vt:lpstr>
      <vt:lpstr> </vt:lpstr>
      <vt:lpstr>Слайд 4</vt:lpstr>
      <vt:lpstr>Слайд 5</vt:lpstr>
      <vt:lpstr>Схема хромосомных мутаций</vt:lpstr>
      <vt:lpstr>Классификация наследственных заболеваний</vt:lpstr>
      <vt:lpstr>Ахондроплазия:</vt:lpstr>
      <vt:lpstr>Арахнодактилия: Обнаруживается на многих картинах известных художников,  при исследовании останков  фараона Тутанхамона и его родственников.</vt:lpstr>
      <vt:lpstr>Синдром Марфана на службе гения.</vt:lpstr>
      <vt:lpstr>Жизнь на службе народа</vt:lpstr>
      <vt:lpstr>Великие писатели</vt:lpstr>
      <vt:lpstr>Профилактика и пути лечения  наследственных болезней</vt:lpstr>
      <vt:lpstr>Вывод: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Наследственные болезни.</dc:title>
  <dc:creator>Admin</dc:creator>
  <cp:lastModifiedBy>Андрей</cp:lastModifiedBy>
  <cp:revision>153</cp:revision>
  <dcterms:created xsi:type="dcterms:W3CDTF">2010-11-14T12:03:12Z</dcterms:created>
  <dcterms:modified xsi:type="dcterms:W3CDTF">2010-12-14T19:17:45Z</dcterms:modified>
</cp:coreProperties>
</file>