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85" r:id="rId3"/>
    <p:sldId id="286" r:id="rId4"/>
    <p:sldId id="289" r:id="rId5"/>
    <p:sldId id="290" r:id="rId6"/>
    <p:sldId id="302" r:id="rId7"/>
    <p:sldId id="291" r:id="rId8"/>
    <p:sldId id="292" r:id="rId9"/>
    <p:sldId id="296" r:id="rId10"/>
    <p:sldId id="293" r:id="rId11"/>
    <p:sldId id="294" r:id="rId12"/>
    <p:sldId id="309" r:id="rId13"/>
    <p:sldId id="316" r:id="rId14"/>
    <p:sldId id="312" r:id="rId15"/>
    <p:sldId id="297" r:id="rId16"/>
    <p:sldId id="311" r:id="rId17"/>
    <p:sldId id="298" r:id="rId18"/>
    <p:sldId id="313" r:id="rId19"/>
    <p:sldId id="299" r:id="rId20"/>
    <p:sldId id="301" r:id="rId21"/>
    <p:sldId id="308" r:id="rId22"/>
    <p:sldId id="324" r:id="rId23"/>
    <p:sldId id="304" r:id="rId24"/>
    <p:sldId id="305" r:id="rId25"/>
    <p:sldId id="306" r:id="rId26"/>
    <p:sldId id="307" r:id="rId27"/>
    <p:sldId id="325" r:id="rId28"/>
    <p:sldId id="326" r:id="rId29"/>
    <p:sldId id="319" r:id="rId30"/>
    <p:sldId id="284" r:id="rId31"/>
    <p:sldId id="258" r:id="rId32"/>
    <p:sldId id="259" r:id="rId33"/>
    <p:sldId id="262" r:id="rId34"/>
    <p:sldId id="261" r:id="rId35"/>
    <p:sldId id="264" r:id="rId36"/>
    <p:sldId id="265" r:id="rId37"/>
    <p:sldId id="266" r:id="rId38"/>
    <p:sldId id="273" r:id="rId39"/>
    <p:sldId id="267" r:id="rId40"/>
    <p:sldId id="268" r:id="rId41"/>
    <p:sldId id="310" r:id="rId42"/>
    <p:sldId id="320" r:id="rId43"/>
    <p:sldId id="321" r:id="rId44"/>
    <p:sldId id="322" r:id="rId45"/>
    <p:sldId id="323" r:id="rId46"/>
    <p:sldId id="314" r:id="rId47"/>
    <p:sldId id="303" r:id="rId48"/>
    <p:sldId id="315" r:id="rId49"/>
    <p:sldId id="283" r:id="rId50"/>
    <p:sldId id="287" r:id="rId51"/>
    <p:sldId id="318" r:id="rId52"/>
    <p:sldId id="32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1" d="100"/>
          <a:sy n="71" d="100"/>
        </p:scale>
        <p:origin x="-864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5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50B32-62C4-44F8-91E4-F56C0E507963}" type="doc">
      <dgm:prSet loTypeId="urn:microsoft.com/office/officeart/2005/8/layout/hierarchy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B48D765-DFCA-413B-9FF8-601AF33A4F60}">
      <dgm:prSet phldrT="[Текст]"/>
      <dgm:spPr/>
      <dgm:t>
        <a:bodyPr/>
        <a:lstStyle/>
        <a:p>
          <a:r>
            <a:rPr lang="ru-RU" b="1" dirty="0" smtClean="0"/>
            <a:t>Попытка демонстрации взрослого поведения</a:t>
          </a:r>
          <a:endParaRPr lang="ru-RU" b="1" dirty="0"/>
        </a:p>
      </dgm:t>
    </dgm:pt>
    <dgm:pt modelId="{973658EA-82E1-40F3-BACA-24B55744B48B}" type="parTrans" cxnId="{2D925A5F-5E02-4D29-B888-57C87E714B40}">
      <dgm:prSet/>
      <dgm:spPr/>
      <dgm:t>
        <a:bodyPr/>
        <a:lstStyle/>
        <a:p>
          <a:endParaRPr lang="ru-RU"/>
        </a:p>
      </dgm:t>
    </dgm:pt>
    <dgm:pt modelId="{E5DBFEB7-7EEF-41F0-BBA3-DDB934AC7206}" type="sibTrans" cxnId="{2D925A5F-5E02-4D29-B888-57C87E714B40}">
      <dgm:prSet/>
      <dgm:spPr/>
      <dgm:t>
        <a:bodyPr/>
        <a:lstStyle/>
        <a:p>
          <a:endParaRPr lang="ru-RU"/>
        </a:p>
      </dgm:t>
    </dgm:pt>
    <dgm:pt modelId="{65558549-ED6A-410D-968E-47DA33C0D37F}">
      <dgm:prSet phldrT="[Текст]"/>
      <dgm:spPr/>
      <dgm:t>
        <a:bodyPr/>
        <a:lstStyle/>
        <a:p>
          <a:r>
            <a:rPr lang="ru-RU" b="1" dirty="0" smtClean="0"/>
            <a:t>Форма отчуждения от родительской дисциплины</a:t>
          </a:r>
          <a:endParaRPr lang="ru-RU" b="1" dirty="0"/>
        </a:p>
      </dgm:t>
    </dgm:pt>
    <dgm:pt modelId="{40AD046A-1C10-4B53-B8AD-2EFAF52976A1}" type="parTrans" cxnId="{9FE7FBD2-A13B-40D5-9763-ED2CCCB5AFD0}">
      <dgm:prSet/>
      <dgm:spPr/>
      <dgm:t>
        <a:bodyPr/>
        <a:lstStyle/>
        <a:p>
          <a:endParaRPr lang="ru-RU"/>
        </a:p>
      </dgm:t>
    </dgm:pt>
    <dgm:pt modelId="{19E55A02-6963-4480-B8CA-9DF9CFEAFD26}" type="sibTrans" cxnId="{9FE7FBD2-A13B-40D5-9763-ED2CCCB5AFD0}">
      <dgm:prSet/>
      <dgm:spPr/>
      <dgm:t>
        <a:bodyPr/>
        <a:lstStyle/>
        <a:p>
          <a:endParaRPr lang="ru-RU"/>
        </a:p>
      </dgm:t>
    </dgm:pt>
    <dgm:pt modelId="{4A17A1F0-4E25-4785-8ED4-5615969EE726}">
      <dgm:prSet phldrT="[Текст]"/>
      <dgm:spPr/>
      <dgm:t>
        <a:bodyPr/>
        <a:lstStyle/>
        <a:p>
          <a:r>
            <a:rPr lang="ru-RU" b="1" dirty="0" smtClean="0"/>
            <a:t>Вызов по отношению к ценностям среды</a:t>
          </a:r>
          <a:endParaRPr lang="ru-RU" b="1" dirty="0"/>
        </a:p>
      </dgm:t>
    </dgm:pt>
    <dgm:pt modelId="{7BE9CB46-6D60-4426-8065-5E24A195B234}" type="parTrans" cxnId="{BE6CE119-AAAD-4B40-A8D7-779D85CB6BA5}">
      <dgm:prSet/>
      <dgm:spPr/>
      <dgm:t>
        <a:bodyPr/>
        <a:lstStyle/>
        <a:p>
          <a:endParaRPr lang="ru-RU"/>
        </a:p>
      </dgm:t>
    </dgm:pt>
    <dgm:pt modelId="{7E5AF751-2AD7-440A-989F-DDEF8AEAE11F}" type="sibTrans" cxnId="{BE6CE119-AAAD-4B40-A8D7-779D85CB6BA5}">
      <dgm:prSet/>
      <dgm:spPr/>
      <dgm:t>
        <a:bodyPr/>
        <a:lstStyle/>
        <a:p>
          <a:endParaRPr lang="ru-RU"/>
        </a:p>
      </dgm:t>
    </dgm:pt>
    <dgm:pt modelId="{D61BA0A3-A599-4AF4-8312-517BC4322DC9}">
      <dgm:prSet phldrT="[Текст]" custT="1"/>
      <dgm:spPr/>
      <dgm:t>
        <a:bodyPr/>
        <a:lstStyle/>
        <a:p>
          <a:r>
            <a:rPr lang="ru-RU" sz="2400" b="1" dirty="0" smtClean="0"/>
            <a:t>Условие вхождения в группу сверстников</a:t>
          </a:r>
          <a:endParaRPr lang="ru-RU" sz="2400" b="1" dirty="0"/>
        </a:p>
      </dgm:t>
    </dgm:pt>
    <dgm:pt modelId="{38778A57-A9EB-4484-9F92-BE944F73123A}" type="parTrans" cxnId="{F81D6ABC-54BC-49C1-894C-210846683554}">
      <dgm:prSet/>
      <dgm:spPr/>
      <dgm:t>
        <a:bodyPr/>
        <a:lstStyle/>
        <a:p>
          <a:endParaRPr lang="ru-RU"/>
        </a:p>
      </dgm:t>
    </dgm:pt>
    <dgm:pt modelId="{FF77C12A-1DC5-4C9F-94CB-1AFA24B6865E}" type="sibTrans" cxnId="{F81D6ABC-54BC-49C1-894C-210846683554}">
      <dgm:prSet/>
      <dgm:spPr/>
      <dgm:t>
        <a:bodyPr/>
        <a:lstStyle/>
        <a:p>
          <a:endParaRPr lang="ru-RU"/>
        </a:p>
      </dgm:t>
    </dgm:pt>
    <dgm:pt modelId="{75DACE30-46C8-43F0-84E0-B44EF67ABB8C}">
      <dgm:prSet phldrT="[Текст]"/>
      <dgm:spPr/>
      <dgm:t>
        <a:bodyPr/>
        <a:lstStyle/>
        <a:p>
          <a:r>
            <a:rPr lang="ru-RU" b="1" dirty="0" smtClean="0"/>
            <a:t>Выражение социального протеста</a:t>
          </a:r>
          <a:endParaRPr lang="ru-RU" b="1" dirty="0"/>
        </a:p>
      </dgm:t>
    </dgm:pt>
    <dgm:pt modelId="{A2E7B80C-5FC1-4475-834E-C06DF8278461}" type="parTrans" cxnId="{DF420D62-804F-48AD-BA4E-374AC2399D0D}">
      <dgm:prSet/>
      <dgm:spPr/>
      <dgm:t>
        <a:bodyPr/>
        <a:lstStyle/>
        <a:p>
          <a:endParaRPr lang="ru-RU"/>
        </a:p>
      </dgm:t>
    </dgm:pt>
    <dgm:pt modelId="{1757418D-A4ED-4CDA-8937-3F5C76DD51D9}" type="sibTrans" cxnId="{DF420D62-804F-48AD-BA4E-374AC2399D0D}">
      <dgm:prSet/>
      <dgm:spPr/>
      <dgm:t>
        <a:bodyPr/>
        <a:lstStyle/>
        <a:p>
          <a:endParaRPr lang="ru-RU"/>
        </a:p>
      </dgm:t>
    </dgm:pt>
    <dgm:pt modelId="{A94FEDF4-3695-4FC6-9C96-17DFBDF0A1E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Игнорирование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/>
            <a:t>значимости учёбы, конфликты с учителями</a:t>
          </a:r>
          <a:endParaRPr lang="ru-RU" sz="2400" b="1" dirty="0"/>
        </a:p>
      </dgm:t>
    </dgm:pt>
    <dgm:pt modelId="{FD986954-CC31-4332-94B1-CB9B6F5C9D62}" type="parTrans" cxnId="{1B12B232-EDB9-47B3-B50E-A09F0399BE63}">
      <dgm:prSet/>
      <dgm:spPr/>
      <dgm:t>
        <a:bodyPr/>
        <a:lstStyle/>
        <a:p>
          <a:endParaRPr lang="ru-RU"/>
        </a:p>
      </dgm:t>
    </dgm:pt>
    <dgm:pt modelId="{C15F1E1F-5EF2-478B-9F77-BB325441FEDA}" type="sibTrans" cxnId="{1B12B232-EDB9-47B3-B50E-A09F0399BE63}">
      <dgm:prSet/>
      <dgm:spPr/>
      <dgm:t>
        <a:bodyPr/>
        <a:lstStyle/>
        <a:p>
          <a:endParaRPr lang="ru-RU"/>
        </a:p>
      </dgm:t>
    </dgm:pt>
    <dgm:pt modelId="{B2BE0197-985A-4A69-ABBD-BB45010985D1}" type="pres">
      <dgm:prSet presAssocID="{B0A50B32-62C4-44F8-91E4-F56C0E50796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30FCEE-D702-4CBF-B5AA-331F6E418A54}" type="pres">
      <dgm:prSet presAssocID="{6B48D765-DFCA-413B-9FF8-601AF33A4F60}" presName="hierRoot1" presStyleCnt="0"/>
      <dgm:spPr/>
    </dgm:pt>
    <dgm:pt modelId="{C17CC0D4-D4F4-4150-9C6B-08719DAB4D6B}" type="pres">
      <dgm:prSet presAssocID="{6B48D765-DFCA-413B-9FF8-601AF33A4F60}" presName="composite" presStyleCnt="0"/>
      <dgm:spPr/>
    </dgm:pt>
    <dgm:pt modelId="{77B9843F-8EF3-4784-9AC7-DFAEAFDD57B9}" type="pres">
      <dgm:prSet presAssocID="{6B48D765-DFCA-413B-9FF8-601AF33A4F60}" presName="background" presStyleLbl="node0" presStyleIdx="0" presStyleCnt="1"/>
      <dgm:spPr/>
    </dgm:pt>
    <dgm:pt modelId="{A4C50A0E-9DF3-44DF-BEFB-6F7B358A6C4F}" type="pres">
      <dgm:prSet presAssocID="{6B48D765-DFCA-413B-9FF8-601AF33A4F60}" presName="text" presStyleLbl="fgAcc0" presStyleIdx="0" presStyleCnt="1" custScaleX="285552" custLinFactNeighborX="-21331" custLinFactNeighborY="-2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47BF51-F1EC-4840-93ED-FAF27F574391}" type="pres">
      <dgm:prSet presAssocID="{6B48D765-DFCA-413B-9FF8-601AF33A4F60}" presName="hierChild2" presStyleCnt="0"/>
      <dgm:spPr/>
    </dgm:pt>
    <dgm:pt modelId="{2DB4F257-F87A-40CF-A7F5-11CBEBB787F3}" type="pres">
      <dgm:prSet presAssocID="{40AD046A-1C10-4B53-B8AD-2EFAF52976A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7290664-AC70-490B-95E0-A8984C2427E1}" type="pres">
      <dgm:prSet presAssocID="{65558549-ED6A-410D-968E-47DA33C0D37F}" presName="hierRoot2" presStyleCnt="0"/>
      <dgm:spPr/>
    </dgm:pt>
    <dgm:pt modelId="{B21C8C7C-F104-4631-877D-DED1F84A3997}" type="pres">
      <dgm:prSet presAssocID="{65558549-ED6A-410D-968E-47DA33C0D37F}" presName="composite2" presStyleCnt="0"/>
      <dgm:spPr/>
    </dgm:pt>
    <dgm:pt modelId="{4049CBE4-8822-4C2A-984A-4C346B846D5E}" type="pres">
      <dgm:prSet presAssocID="{65558549-ED6A-410D-968E-47DA33C0D37F}" presName="background2" presStyleLbl="node2" presStyleIdx="0" presStyleCnt="2"/>
      <dgm:spPr/>
    </dgm:pt>
    <dgm:pt modelId="{C5327E28-BFC4-4F26-BA2D-8FE8418E27B5}" type="pres">
      <dgm:prSet presAssocID="{65558549-ED6A-410D-968E-47DA33C0D37F}" presName="text2" presStyleLbl="fgAcc2" presStyleIdx="0" presStyleCnt="2" custScaleX="186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179A33-A36D-4B5C-B648-5C41E11456CA}" type="pres">
      <dgm:prSet presAssocID="{65558549-ED6A-410D-968E-47DA33C0D37F}" presName="hierChild3" presStyleCnt="0"/>
      <dgm:spPr/>
    </dgm:pt>
    <dgm:pt modelId="{629A4F0A-6AA4-4F64-A71A-1927F82A8561}" type="pres">
      <dgm:prSet presAssocID="{7BE9CB46-6D60-4426-8065-5E24A195B234}" presName="Name17" presStyleLbl="parChTrans1D3" presStyleIdx="0" presStyleCnt="3"/>
      <dgm:spPr/>
      <dgm:t>
        <a:bodyPr/>
        <a:lstStyle/>
        <a:p>
          <a:endParaRPr lang="ru-RU"/>
        </a:p>
      </dgm:t>
    </dgm:pt>
    <dgm:pt modelId="{5091AC84-A31A-405A-AAC2-712F47E0BA9C}" type="pres">
      <dgm:prSet presAssocID="{4A17A1F0-4E25-4785-8ED4-5615969EE726}" presName="hierRoot3" presStyleCnt="0"/>
      <dgm:spPr/>
    </dgm:pt>
    <dgm:pt modelId="{9A8BF05F-8523-43D6-A3AC-B62097422F7D}" type="pres">
      <dgm:prSet presAssocID="{4A17A1F0-4E25-4785-8ED4-5615969EE726}" presName="composite3" presStyleCnt="0"/>
      <dgm:spPr/>
    </dgm:pt>
    <dgm:pt modelId="{239818ED-868B-4F5A-A73E-818FEF8504AB}" type="pres">
      <dgm:prSet presAssocID="{4A17A1F0-4E25-4785-8ED4-5615969EE726}" presName="background3" presStyleLbl="node3" presStyleIdx="0" presStyleCnt="3"/>
      <dgm:spPr/>
    </dgm:pt>
    <dgm:pt modelId="{2F524EC3-38E7-4C9C-970C-A0099A633101}" type="pres">
      <dgm:prSet presAssocID="{4A17A1F0-4E25-4785-8ED4-5615969EE726}" presName="text3" presStyleLbl="fgAcc3" presStyleIdx="0" presStyleCnt="3" custScaleX="1197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3603C8-68D2-4C65-A13C-C73A6B25F9F4}" type="pres">
      <dgm:prSet presAssocID="{4A17A1F0-4E25-4785-8ED4-5615969EE726}" presName="hierChild4" presStyleCnt="0"/>
      <dgm:spPr/>
    </dgm:pt>
    <dgm:pt modelId="{5807DA9B-BCF0-42CD-97B3-5674CC35B12F}" type="pres">
      <dgm:prSet presAssocID="{38778A57-A9EB-4484-9F92-BE944F73123A}" presName="Name17" presStyleLbl="parChTrans1D3" presStyleIdx="1" presStyleCnt="3"/>
      <dgm:spPr/>
      <dgm:t>
        <a:bodyPr/>
        <a:lstStyle/>
        <a:p>
          <a:endParaRPr lang="ru-RU"/>
        </a:p>
      </dgm:t>
    </dgm:pt>
    <dgm:pt modelId="{593FEBF9-0D22-4282-9E33-072F7E760E36}" type="pres">
      <dgm:prSet presAssocID="{D61BA0A3-A599-4AF4-8312-517BC4322DC9}" presName="hierRoot3" presStyleCnt="0"/>
      <dgm:spPr/>
    </dgm:pt>
    <dgm:pt modelId="{955A8D26-97EB-4508-A368-8B31A52C1573}" type="pres">
      <dgm:prSet presAssocID="{D61BA0A3-A599-4AF4-8312-517BC4322DC9}" presName="composite3" presStyleCnt="0"/>
      <dgm:spPr/>
    </dgm:pt>
    <dgm:pt modelId="{F726FE8E-A8C7-481B-9F11-1BAC79A24F30}" type="pres">
      <dgm:prSet presAssocID="{D61BA0A3-A599-4AF4-8312-517BC4322DC9}" presName="background3" presStyleLbl="node3" presStyleIdx="1" presStyleCnt="3"/>
      <dgm:spPr/>
    </dgm:pt>
    <dgm:pt modelId="{894F3646-F0CB-48D6-88B1-5289F7344A86}" type="pres">
      <dgm:prSet presAssocID="{D61BA0A3-A599-4AF4-8312-517BC4322DC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4ED79F-DB96-424F-AEA8-EB0313EEF04A}" type="pres">
      <dgm:prSet presAssocID="{D61BA0A3-A599-4AF4-8312-517BC4322DC9}" presName="hierChild4" presStyleCnt="0"/>
      <dgm:spPr/>
    </dgm:pt>
    <dgm:pt modelId="{485AB2DC-10E9-4D56-BA89-678008897EF8}" type="pres">
      <dgm:prSet presAssocID="{A2E7B80C-5FC1-4475-834E-C06DF827846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BF6F3E3-2258-4675-B284-F4C37D426BB6}" type="pres">
      <dgm:prSet presAssocID="{75DACE30-46C8-43F0-84E0-B44EF67ABB8C}" presName="hierRoot2" presStyleCnt="0"/>
      <dgm:spPr/>
    </dgm:pt>
    <dgm:pt modelId="{43671F01-9101-4A82-9521-AEDF76812A14}" type="pres">
      <dgm:prSet presAssocID="{75DACE30-46C8-43F0-84E0-B44EF67ABB8C}" presName="composite2" presStyleCnt="0"/>
      <dgm:spPr/>
    </dgm:pt>
    <dgm:pt modelId="{5A8E8C8F-44BE-4E0F-AF2F-CC3C0A017857}" type="pres">
      <dgm:prSet presAssocID="{75DACE30-46C8-43F0-84E0-B44EF67ABB8C}" presName="background2" presStyleLbl="node2" presStyleIdx="1" presStyleCnt="2"/>
      <dgm:spPr/>
    </dgm:pt>
    <dgm:pt modelId="{4448BCC9-D039-4CA2-ABC3-47D5990F5577}" type="pres">
      <dgm:prSet presAssocID="{75DACE30-46C8-43F0-84E0-B44EF67ABB8C}" presName="text2" presStyleLbl="fgAcc2" presStyleIdx="1" presStyleCnt="2" custScaleX="1542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2D594D-7CE0-485D-9C44-7262A2B46E06}" type="pres">
      <dgm:prSet presAssocID="{75DACE30-46C8-43F0-84E0-B44EF67ABB8C}" presName="hierChild3" presStyleCnt="0"/>
      <dgm:spPr/>
    </dgm:pt>
    <dgm:pt modelId="{2BFC67E3-A546-4B2B-99EB-FD1006B517A9}" type="pres">
      <dgm:prSet presAssocID="{FD986954-CC31-4332-94B1-CB9B6F5C9D62}" presName="Name17" presStyleLbl="parChTrans1D3" presStyleIdx="2" presStyleCnt="3"/>
      <dgm:spPr/>
      <dgm:t>
        <a:bodyPr/>
        <a:lstStyle/>
        <a:p>
          <a:endParaRPr lang="ru-RU"/>
        </a:p>
      </dgm:t>
    </dgm:pt>
    <dgm:pt modelId="{64D7C588-41E4-422C-BDD9-18DCADAE7280}" type="pres">
      <dgm:prSet presAssocID="{A94FEDF4-3695-4FC6-9C96-17DFBDF0A1E8}" presName="hierRoot3" presStyleCnt="0"/>
      <dgm:spPr/>
    </dgm:pt>
    <dgm:pt modelId="{7E3A9F17-37E3-4B83-A915-4816517CE337}" type="pres">
      <dgm:prSet presAssocID="{A94FEDF4-3695-4FC6-9C96-17DFBDF0A1E8}" presName="composite3" presStyleCnt="0"/>
      <dgm:spPr/>
    </dgm:pt>
    <dgm:pt modelId="{FD719E7D-2FFE-46C5-B8D5-92613E5BA349}" type="pres">
      <dgm:prSet presAssocID="{A94FEDF4-3695-4FC6-9C96-17DFBDF0A1E8}" presName="background3" presStyleLbl="node3" presStyleIdx="2" presStyleCnt="3"/>
      <dgm:spPr/>
    </dgm:pt>
    <dgm:pt modelId="{4FBD3913-6698-4F72-B7A0-D9CB805B4AEF}" type="pres">
      <dgm:prSet presAssocID="{A94FEDF4-3695-4FC6-9C96-17DFBDF0A1E8}" presName="text3" presStyleLbl="fgAcc3" presStyleIdx="2" presStyleCnt="3" custScaleX="163957" custScaleY="130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21880F-BD5C-4FD8-ABB3-FFD658BC79E2}" type="pres">
      <dgm:prSet presAssocID="{A94FEDF4-3695-4FC6-9C96-17DFBDF0A1E8}" presName="hierChild4" presStyleCnt="0"/>
      <dgm:spPr/>
    </dgm:pt>
  </dgm:ptLst>
  <dgm:cxnLst>
    <dgm:cxn modelId="{C2B56B5A-3492-4AF0-8CFC-223F735443CA}" type="presOf" srcId="{D61BA0A3-A599-4AF4-8312-517BC4322DC9}" destId="{894F3646-F0CB-48D6-88B1-5289F7344A86}" srcOrd="0" destOrd="0" presId="urn:microsoft.com/office/officeart/2005/8/layout/hierarchy1"/>
    <dgm:cxn modelId="{12759173-5357-4FDA-A4A6-F4BF3A0A2404}" type="presOf" srcId="{38778A57-A9EB-4484-9F92-BE944F73123A}" destId="{5807DA9B-BCF0-42CD-97B3-5674CC35B12F}" srcOrd="0" destOrd="0" presId="urn:microsoft.com/office/officeart/2005/8/layout/hierarchy1"/>
    <dgm:cxn modelId="{E6590AA7-78BC-4163-A056-6A1355DABBDD}" type="presOf" srcId="{B0A50B32-62C4-44F8-91E4-F56C0E507963}" destId="{B2BE0197-985A-4A69-ABBD-BB45010985D1}" srcOrd="0" destOrd="0" presId="urn:microsoft.com/office/officeart/2005/8/layout/hierarchy1"/>
    <dgm:cxn modelId="{9FE7FBD2-A13B-40D5-9763-ED2CCCB5AFD0}" srcId="{6B48D765-DFCA-413B-9FF8-601AF33A4F60}" destId="{65558549-ED6A-410D-968E-47DA33C0D37F}" srcOrd="0" destOrd="0" parTransId="{40AD046A-1C10-4B53-B8AD-2EFAF52976A1}" sibTransId="{19E55A02-6963-4480-B8CA-9DF9CFEAFD26}"/>
    <dgm:cxn modelId="{8DEA515C-F2AB-4BCB-8227-51C4E0E213D0}" type="presOf" srcId="{65558549-ED6A-410D-968E-47DA33C0D37F}" destId="{C5327E28-BFC4-4F26-BA2D-8FE8418E27B5}" srcOrd="0" destOrd="0" presId="urn:microsoft.com/office/officeart/2005/8/layout/hierarchy1"/>
    <dgm:cxn modelId="{A9285A0D-2B21-44F9-A101-B3B1A9BB1540}" type="presOf" srcId="{7BE9CB46-6D60-4426-8065-5E24A195B234}" destId="{629A4F0A-6AA4-4F64-A71A-1927F82A8561}" srcOrd="0" destOrd="0" presId="urn:microsoft.com/office/officeart/2005/8/layout/hierarchy1"/>
    <dgm:cxn modelId="{D6870638-5DEE-481D-B2B8-7739ABB53100}" type="presOf" srcId="{4A17A1F0-4E25-4785-8ED4-5615969EE726}" destId="{2F524EC3-38E7-4C9C-970C-A0099A633101}" srcOrd="0" destOrd="0" presId="urn:microsoft.com/office/officeart/2005/8/layout/hierarchy1"/>
    <dgm:cxn modelId="{1B12B232-EDB9-47B3-B50E-A09F0399BE63}" srcId="{75DACE30-46C8-43F0-84E0-B44EF67ABB8C}" destId="{A94FEDF4-3695-4FC6-9C96-17DFBDF0A1E8}" srcOrd="0" destOrd="0" parTransId="{FD986954-CC31-4332-94B1-CB9B6F5C9D62}" sibTransId="{C15F1E1F-5EF2-478B-9F77-BB325441FEDA}"/>
    <dgm:cxn modelId="{79B38B06-EBB9-498A-911B-1C5F56B76B90}" type="presOf" srcId="{6B48D765-DFCA-413B-9FF8-601AF33A4F60}" destId="{A4C50A0E-9DF3-44DF-BEFB-6F7B358A6C4F}" srcOrd="0" destOrd="0" presId="urn:microsoft.com/office/officeart/2005/8/layout/hierarchy1"/>
    <dgm:cxn modelId="{98E86076-06B8-4DFF-AD0B-EE6840B8D342}" type="presOf" srcId="{A94FEDF4-3695-4FC6-9C96-17DFBDF0A1E8}" destId="{4FBD3913-6698-4F72-B7A0-D9CB805B4AEF}" srcOrd="0" destOrd="0" presId="urn:microsoft.com/office/officeart/2005/8/layout/hierarchy1"/>
    <dgm:cxn modelId="{BE6CE119-AAAD-4B40-A8D7-779D85CB6BA5}" srcId="{65558549-ED6A-410D-968E-47DA33C0D37F}" destId="{4A17A1F0-4E25-4785-8ED4-5615969EE726}" srcOrd="0" destOrd="0" parTransId="{7BE9CB46-6D60-4426-8065-5E24A195B234}" sibTransId="{7E5AF751-2AD7-440A-989F-DDEF8AEAE11F}"/>
    <dgm:cxn modelId="{2D925A5F-5E02-4D29-B888-57C87E714B40}" srcId="{B0A50B32-62C4-44F8-91E4-F56C0E507963}" destId="{6B48D765-DFCA-413B-9FF8-601AF33A4F60}" srcOrd="0" destOrd="0" parTransId="{973658EA-82E1-40F3-BACA-24B55744B48B}" sibTransId="{E5DBFEB7-7EEF-41F0-BBA3-DDB934AC7206}"/>
    <dgm:cxn modelId="{ACADB765-C291-412D-AA28-16B2CB6A5A4D}" type="presOf" srcId="{40AD046A-1C10-4B53-B8AD-2EFAF52976A1}" destId="{2DB4F257-F87A-40CF-A7F5-11CBEBB787F3}" srcOrd="0" destOrd="0" presId="urn:microsoft.com/office/officeart/2005/8/layout/hierarchy1"/>
    <dgm:cxn modelId="{4B56345C-E361-42FD-BCDE-D34F5AC4ECA6}" type="presOf" srcId="{A2E7B80C-5FC1-4475-834E-C06DF8278461}" destId="{485AB2DC-10E9-4D56-BA89-678008897EF8}" srcOrd="0" destOrd="0" presId="urn:microsoft.com/office/officeart/2005/8/layout/hierarchy1"/>
    <dgm:cxn modelId="{DF420D62-804F-48AD-BA4E-374AC2399D0D}" srcId="{6B48D765-DFCA-413B-9FF8-601AF33A4F60}" destId="{75DACE30-46C8-43F0-84E0-B44EF67ABB8C}" srcOrd="1" destOrd="0" parTransId="{A2E7B80C-5FC1-4475-834E-C06DF8278461}" sibTransId="{1757418D-A4ED-4CDA-8937-3F5C76DD51D9}"/>
    <dgm:cxn modelId="{F81D6ABC-54BC-49C1-894C-210846683554}" srcId="{65558549-ED6A-410D-968E-47DA33C0D37F}" destId="{D61BA0A3-A599-4AF4-8312-517BC4322DC9}" srcOrd="1" destOrd="0" parTransId="{38778A57-A9EB-4484-9F92-BE944F73123A}" sibTransId="{FF77C12A-1DC5-4C9F-94CB-1AFA24B6865E}"/>
    <dgm:cxn modelId="{AFCE3644-C191-47A1-AAFA-E02A5A24A447}" type="presOf" srcId="{75DACE30-46C8-43F0-84E0-B44EF67ABB8C}" destId="{4448BCC9-D039-4CA2-ABC3-47D5990F5577}" srcOrd="0" destOrd="0" presId="urn:microsoft.com/office/officeart/2005/8/layout/hierarchy1"/>
    <dgm:cxn modelId="{FB1217BB-A872-4CCD-AC4C-F63BAE461BFF}" type="presOf" srcId="{FD986954-CC31-4332-94B1-CB9B6F5C9D62}" destId="{2BFC67E3-A546-4B2B-99EB-FD1006B517A9}" srcOrd="0" destOrd="0" presId="urn:microsoft.com/office/officeart/2005/8/layout/hierarchy1"/>
    <dgm:cxn modelId="{DBF1BF20-E323-4506-9607-866CFCF26F31}" type="presParOf" srcId="{B2BE0197-985A-4A69-ABBD-BB45010985D1}" destId="{B430FCEE-D702-4CBF-B5AA-331F6E418A54}" srcOrd="0" destOrd="0" presId="urn:microsoft.com/office/officeart/2005/8/layout/hierarchy1"/>
    <dgm:cxn modelId="{DF8B9F3F-741B-4568-AD46-CABB884C89EC}" type="presParOf" srcId="{B430FCEE-D702-4CBF-B5AA-331F6E418A54}" destId="{C17CC0D4-D4F4-4150-9C6B-08719DAB4D6B}" srcOrd="0" destOrd="0" presId="urn:microsoft.com/office/officeart/2005/8/layout/hierarchy1"/>
    <dgm:cxn modelId="{74170907-48D6-45CA-B9BF-0AD348408F50}" type="presParOf" srcId="{C17CC0D4-D4F4-4150-9C6B-08719DAB4D6B}" destId="{77B9843F-8EF3-4784-9AC7-DFAEAFDD57B9}" srcOrd="0" destOrd="0" presId="urn:microsoft.com/office/officeart/2005/8/layout/hierarchy1"/>
    <dgm:cxn modelId="{6BD7D21A-BC7F-44D2-8748-9375C3DDC556}" type="presParOf" srcId="{C17CC0D4-D4F4-4150-9C6B-08719DAB4D6B}" destId="{A4C50A0E-9DF3-44DF-BEFB-6F7B358A6C4F}" srcOrd="1" destOrd="0" presId="urn:microsoft.com/office/officeart/2005/8/layout/hierarchy1"/>
    <dgm:cxn modelId="{D7191FDD-59B8-45E7-8665-9685417A3867}" type="presParOf" srcId="{B430FCEE-D702-4CBF-B5AA-331F6E418A54}" destId="{B247BF51-F1EC-4840-93ED-FAF27F574391}" srcOrd="1" destOrd="0" presId="urn:microsoft.com/office/officeart/2005/8/layout/hierarchy1"/>
    <dgm:cxn modelId="{3A42AF86-C091-4EDF-8E19-EA2A87578BA5}" type="presParOf" srcId="{B247BF51-F1EC-4840-93ED-FAF27F574391}" destId="{2DB4F257-F87A-40CF-A7F5-11CBEBB787F3}" srcOrd="0" destOrd="0" presId="urn:microsoft.com/office/officeart/2005/8/layout/hierarchy1"/>
    <dgm:cxn modelId="{08E7A1E3-0200-45DE-8362-F8665F45ED2C}" type="presParOf" srcId="{B247BF51-F1EC-4840-93ED-FAF27F574391}" destId="{67290664-AC70-490B-95E0-A8984C2427E1}" srcOrd="1" destOrd="0" presId="urn:microsoft.com/office/officeart/2005/8/layout/hierarchy1"/>
    <dgm:cxn modelId="{0E119BD0-321C-4348-9A82-575047DEE12C}" type="presParOf" srcId="{67290664-AC70-490B-95E0-A8984C2427E1}" destId="{B21C8C7C-F104-4631-877D-DED1F84A3997}" srcOrd="0" destOrd="0" presId="urn:microsoft.com/office/officeart/2005/8/layout/hierarchy1"/>
    <dgm:cxn modelId="{E017FAB0-63BC-4189-BAAE-47279323F28E}" type="presParOf" srcId="{B21C8C7C-F104-4631-877D-DED1F84A3997}" destId="{4049CBE4-8822-4C2A-984A-4C346B846D5E}" srcOrd="0" destOrd="0" presId="urn:microsoft.com/office/officeart/2005/8/layout/hierarchy1"/>
    <dgm:cxn modelId="{4068C867-1007-49E5-A909-D990542B6601}" type="presParOf" srcId="{B21C8C7C-F104-4631-877D-DED1F84A3997}" destId="{C5327E28-BFC4-4F26-BA2D-8FE8418E27B5}" srcOrd="1" destOrd="0" presId="urn:microsoft.com/office/officeart/2005/8/layout/hierarchy1"/>
    <dgm:cxn modelId="{7F2AA776-0F77-466C-B25D-3D373940AB7B}" type="presParOf" srcId="{67290664-AC70-490B-95E0-A8984C2427E1}" destId="{1E179A33-A36D-4B5C-B648-5C41E11456CA}" srcOrd="1" destOrd="0" presId="urn:microsoft.com/office/officeart/2005/8/layout/hierarchy1"/>
    <dgm:cxn modelId="{2B6EB562-E199-4B22-B339-F2DBC1FDF969}" type="presParOf" srcId="{1E179A33-A36D-4B5C-B648-5C41E11456CA}" destId="{629A4F0A-6AA4-4F64-A71A-1927F82A8561}" srcOrd="0" destOrd="0" presId="urn:microsoft.com/office/officeart/2005/8/layout/hierarchy1"/>
    <dgm:cxn modelId="{86E52537-C398-45D8-9B1B-812CB29F1C3C}" type="presParOf" srcId="{1E179A33-A36D-4B5C-B648-5C41E11456CA}" destId="{5091AC84-A31A-405A-AAC2-712F47E0BA9C}" srcOrd="1" destOrd="0" presId="urn:microsoft.com/office/officeart/2005/8/layout/hierarchy1"/>
    <dgm:cxn modelId="{0817E39D-038D-49BF-A2C5-834F7BCCBF3D}" type="presParOf" srcId="{5091AC84-A31A-405A-AAC2-712F47E0BA9C}" destId="{9A8BF05F-8523-43D6-A3AC-B62097422F7D}" srcOrd="0" destOrd="0" presId="urn:microsoft.com/office/officeart/2005/8/layout/hierarchy1"/>
    <dgm:cxn modelId="{7893C4C0-71EC-43A7-8687-064FD2D145C5}" type="presParOf" srcId="{9A8BF05F-8523-43D6-A3AC-B62097422F7D}" destId="{239818ED-868B-4F5A-A73E-818FEF8504AB}" srcOrd="0" destOrd="0" presId="urn:microsoft.com/office/officeart/2005/8/layout/hierarchy1"/>
    <dgm:cxn modelId="{8BCC9812-F91F-4B89-AC1F-845F310B6B21}" type="presParOf" srcId="{9A8BF05F-8523-43D6-A3AC-B62097422F7D}" destId="{2F524EC3-38E7-4C9C-970C-A0099A633101}" srcOrd="1" destOrd="0" presId="urn:microsoft.com/office/officeart/2005/8/layout/hierarchy1"/>
    <dgm:cxn modelId="{8B39AF57-5E76-4351-B63F-5FCFB04E5BF7}" type="presParOf" srcId="{5091AC84-A31A-405A-AAC2-712F47E0BA9C}" destId="{773603C8-68D2-4C65-A13C-C73A6B25F9F4}" srcOrd="1" destOrd="0" presId="urn:microsoft.com/office/officeart/2005/8/layout/hierarchy1"/>
    <dgm:cxn modelId="{EF2EDD0F-E1E4-4EE3-BB7C-62FEB30DE3E5}" type="presParOf" srcId="{1E179A33-A36D-4B5C-B648-5C41E11456CA}" destId="{5807DA9B-BCF0-42CD-97B3-5674CC35B12F}" srcOrd="2" destOrd="0" presId="urn:microsoft.com/office/officeart/2005/8/layout/hierarchy1"/>
    <dgm:cxn modelId="{0F777F5B-50AF-4C8F-86B1-9F80596D6257}" type="presParOf" srcId="{1E179A33-A36D-4B5C-B648-5C41E11456CA}" destId="{593FEBF9-0D22-4282-9E33-072F7E760E36}" srcOrd="3" destOrd="0" presId="urn:microsoft.com/office/officeart/2005/8/layout/hierarchy1"/>
    <dgm:cxn modelId="{AEC2330A-176C-4198-BD3A-08267926E6B4}" type="presParOf" srcId="{593FEBF9-0D22-4282-9E33-072F7E760E36}" destId="{955A8D26-97EB-4508-A368-8B31A52C1573}" srcOrd="0" destOrd="0" presId="urn:microsoft.com/office/officeart/2005/8/layout/hierarchy1"/>
    <dgm:cxn modelId="{1B260892-13D9-410C-AFC8-EEF896D54412}" type="presParOf" srcId="{955A8D26-97EB-4508-A368-8B31A52C1573}" destId="{F726FE8E-A8C7-481B-9F11-1BAC79A24F30}" srcOrd="0" destOrd="0" presId="urn:microsoft.com/office/officeart/2005/8/layout/hierarchy1"/>
    <dgm:cxn modelId="{A401FBA5-97B0-47FB-82A5-22D09DC349EA}" type="presParOf" srcId="{955A8D26-97EB-4508-A368-8B31A52C1573}" destId="{894F3646-F0CB-48D6-88B1-5289F7344A86}" srcOrd="1" destOrd="0" presId="urn:microsoft.com/office/officeart/2005/8/layout/hierarchy1"/>
    <dgm:cxn modelId="{C2F09842-A10C-4796-B1F0-D1555101C238}" type="presParOf" srcId="{593FEBF9-0D22-4282-9E33-072F7E760E36}" destId="{814ED79F-DB96-424F-AEA8-EB0313EEF04A}" srcOrd="1" destOrd="0" presId="urn:microsoft.com/office/officeart/2005/8/layout/hierarchy1"/>
    <dgm:cxn modelId="{9F4466CF-32B8-410A-B749-059A7602E7F3}" type="presParOf" srcId="{B247BF51-F1EC-4840-93ED-FAF27F574391}" destId="{485AB2DC-10E9-4D56-BA89-678008897EF8}" srcOrd="2" destOrd="0" presId="urn:microsoft.com/office/officeart/2005/8/layout/hierarchy1"/>
    <dgm:cxn modelId="{562CE741-2E79-4045-8D02-A0549CAB4D5D}" type="presParOf" srcId="{B247BF51-F1EC-4840-93ED-FAF27F574391}" destId="{7BF6F3E3-2258-4675-B284-F4C37D426BB6}" srcOrd="3" destOrd="0" presId="urn:microsoft.com/office/officeart/2005/8/layout/hierarchy1"/>
    <dgm:cxn modelId="{2DBB5974-1857-4DB9-A884-4AC1E6836D76}" type="presParOf" srcId="{7BF6F3E3-2258-4675-B284-F4C37D426BB6}" destId="{43671F01-9101-4A82-9521-AEDF76812A14}" srcOrd="0" destOrd="0" presId="urn:microsoft.com/office/officeart/2005/8/layout/hierarchy1"/>
    <dgm:cxn modelId="{42B1C36C-4F7E-48FA-9C67-82B9FC67F438}" type="presParOf" srcId="{43671F01-9101-4A82-9521-AEDF76812A14}" destId="{5A8E8C8F-44BE-4E0F-AF2F-CC3C0A017857}" srcOrd="0" destOrd="0" presId="urn:microsoft.com/office/officeart/2005/8/layout/hierarchy1"/>
    <dgm:cxn modelId="{5C845D91-A6C3-4C09-8155-05DAC0FA02F2}" type="presParOf" srcId="{43671F01-9101-4A82-9521-AEDF76812A14}" destId="{4448BCC9-D039-4CA2-ABC3-47D5990F5577}" srcOrd="1" destOrd="0" presId="urn:microsoft.com/office/officeart/2005/8/layout/hierarchy1"/>
    <dgm:cxn modelId="{3B08D872-B782-4681-A208-99D3DC0A7FC7}" type="presParOf" srcId="{7BF6F3E3-2258-4675-B284-F4C37D426BB6}" destId="{352D594D-7CE0-485D-9C44-7262A2B46E06}" srcOrd="1" destOrd="0" presId="urn:microsoft.com/office/officeart/2005/8/layout/hierarchy1"/>
    <dgm:cxn modelId="{00837C64-A9BD-42A6-A56B-D31C73A643C0}" type="presParOf" srcId="{352D594D-7CE0-485D-9C44-7262A2B46E06}" destId="{2BFC67E3-A546-4B2B-99EB-FD1006B517A9}" srcOrd="0" destOrd="0" presId="urn:microsoft.com/office/officeart/2005/8/layout/hierarchy1"/>
    <dgm:cxn modelId="{9D500C33-A13B-4FB3-BC45-11A4BEAB2291}" type="presParOf" srcId="{352D594D-7CE0-485D-9C44-7262A2B46E06}" destId="{64D7C588-41E4-422C-BDD9-18DCADAE7280}" srcOrd="1" destOrd="0" presId="urn:microsoft.com/office/officeart/2005/8/layout/hierarchy1"/>
    <dgm:cxn modelId="{A77F3F1B-BB6B-4D18-8033-A47416490E92}" type="presParOf" srcId="{64D7C588-41E4-422C-BDD9-18DCADAE7280}" destId="{7E3A9F17-37E3-4B83-A915-4816517CE337}" srcOrd="0" destOrd="0" presId="urn:microsoft.com/office/officeart/2005/8/layout/hierarchy1"/>
    <dgm:cxn modelId="{C5EB5F49-2811-47DD-B640-751D5F18BE73}" type="presParOf" srcId="{7E3A9F17-37E3-4B83-A915-4816517CE337}" destId="{FD719E7D-2FFE-46C5-B8D5-92613E5BA349}" srcOrd="0" destOrd="0" presId="urn:microsoft.com/office/officeart/2005/8/layout/hierarchy1"/>
    <dgm:cxn modelId="{4FAB5742-0D57-451F-A1AF-F1BDEA6D5531}" type="presParOf" srcId="{7E3A9F17-37E3-4B83-A915-4816517CE337}" destId="{4FBD3913-6698-4F72-B7A0-D9CB805B4AEF}" srcOrd="1" destOrd="0" presId="urn:microsoft.com/office/officeart/2005/8/layout/hierarchy1"/>
    <dgm:cxn modelId="{9B5F3B43-4D1D-495B-864B-BDA423625F82}" type="presParOf" srcId="{64D7C588-41E4-422C-BDD9-18DCADAE7280}" destId="{4021880F-BD5C-4FD8-ABB3-FFD658BC79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BE05E5-C8B0-49F4-BB60-A1954787D788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</dgm:pt>
    <dgm:pt modelId="{10D55B13-2109-4A5D-86A2-4CC0C08BB53B}">
      <dgm:prSet phldrT="[Текст]" custT="1"/>
      <dgm:spPr/>
      <dgm:t>
        <a:bodyPr/>
        <a:lstStyle/>
        <a:p>
          <a:r>
            <a:rPr lang="ru-RU" sz="4000" b="1" dirty="0" smtClean="0"/>
            <a:t>Стадия социальной зависимости</a:t>
          </a:r>
          <a:endParaRPr lang="ru-RU" sz="4000" b="1" dirty="0"/>
        </a:p>
      </dgm:t>
    </dgm:pt>
    <dgm:pt modelId="{BF12CCBB-A205-41D9-9872-FDB6162A4943}" type="parTrans" cxnId="{BB8BC3A5-8A3D-4774-850A-D3BE43E63F86}">
      <dgm:prSet/>
      <dgm:spPr/>
      <dgm:t>
        <a:bodyPr/>
        <a:lstStyle/>
        <a:p>
          <a:endParaRPr lang="ru-RU"/>
        </a:p>
      </dgm:t>
    </dgm:pt>
    <dgm:pt modelId="{C40316A0-B0E8-4E0A-91CA-04985CA22D6B}" type="sibTrans" cxnId="{BB8BC3A5-8A3D-4774-850A-D3BE43E63F86}">
      <dgm:prSet/>
      <dgm:spPr/>
      <dgm:t>
        <a:bodyPr/>
        <a:lstStyle/>
        <a:p>
          <a:endParaRPr lang="ru-RU"/>
        </a:p>
      </dgm:t>
    </dgm:pt>
    <dgm:pt modelId="{2C30ACF4-9D26-457F-9F58-792B02A11CF3}">
      <dgm:prSet phldrT="[Текст]" custT="1"/>
      <dgm:spPr/>
      <dgm:t>
        <a:bodyPr/>
        <a:lstStyle/>
        <a:p>
          <a:r>
            <a:rPr lang="ru-RU" sz="4000" b="1" dirty="0" smtClean="0"/>
            <a:t>Стадия психической зависимости</a:t>
          </a:r>
          <a:endParaRPr lang="ru-RU" sz="4000" b="1" dirty="0"/>
        </a:p>
      </dgm:t>
    </dgm:pt>
    <dgm:pt modelId="{6DBAF63E-3E38-410A-A065-8AA852039197}" type="parTrans" cxnId="{851ACDF0-C61D-4EE5-AE4A-B4C328A160F6}">
      <dgm:prSet/>
      <dgm:spPr/>
      <dgm:t>
        <a:bodyPr/>
        <a:lstStyle/>
        <a:p>
          <a:endParaRPr lang="ru-RU"/>
        </a:p>
      </dgm:t>
    </dgm:pt>
    <dgm:pt modelId="{07AB02F0-A506-47C8-8460-BBB25B3DF0A7}" type="sibTrans" cxnId="{851ACDF0-C61D-4EE5-AE4A-B4C328A160F6}">
      <dgm:prSet/>
      <dgm:spPr/>
      <dgm:t>
        <a:bodyPr/>
        <a:lstStyle/>
        <a:p>
          <a:endParaRPr lang="ru-RU"/>
        </a:p>
      </dgm:t>
    </dgm:pt>
    <dgm:pt modelId="{C4A62988-7E74-4DDB-9E7B-B6B73B1761B5}">
      <dgm:prSet phldrT="[Текст]" custT="1"/>
      <dgm:spPr/>
      <dgm:t>
        <a:bodyPr/>
        <a:lstStyle/>
        <a:p>
          <a:r>
            <a:rPr lang="ru-RU" sz="4000" b="1" dirty="0" smtClean="0"/>
            <a:t>Стадия физической зависимости</a:t>
          </a:r>
          <a:endParaRPr lang="ru-RU" sz="4000" b="1" dirty="0"/>
        </a:p>
      </dgm:t>
    </dgm:pt>
    <dgm:pt modelId="{CA47F399-E464-43E8-AE1B-D39CA028C1EC}" type="parTrans" cxnId="{A5D61056-23AB-48E0-817C-3E19AD40D130}">
      <dgm:prSet/>
      <dgm:spPr/>
      <dgm:t>
        <a:bodyPr/>
        <a:lstStyle/>
        <a:p>
          <a:endParaRPr lang="ru-RU"/>
        </a:p>
      </dgm:t>
    </dgm:pt>
    <dgm:pt modelId="{B1CB50CA-8CF3-42F1-BE51-85962F51E26F}" type="sibTrans" cxnId="{A5D61056-23AB-48E0-817C-3E19AD40D130}">
      <dgm:prSet/>
      <dgm:spPr/>
      <dgm:t>
        <a:bodyPr/>
        <a:lstStyle/>
        <a:p>
          <a:endParaRPr lang="ru-RU"/>
        </a:p>
      </dgm:t>
    </dgm:pt>
    <dgm:pt modelId="{0BC7F2D0-548E-49F6-8165-61A35B152F12}" type="pres">
      <dgm:prSet presAssocID="{E0BE05E5-C8B0-49F4-BB60-A1954787D788}" presName="linearFlow" presStyleCnt="0">
        <dgm:presLayoutVars>
          <dgm:dir/>
          <dgm:resizeHandles val="exact"/>
        </dgm:presLayoutVars>
      </dgm:prSet>
      <dgm:spPr/>
    </dgm:pt>
    <dgm:pt modelId="{F0F9A102-D321-440D-BFFF-51960B019B1B}" type="pres">
      <dgm:prSet presAssocID="{10D55B13-2109-4A5D-86A2-4CC0C08BB53B}" presName="composite" presStyleCnt="0"/>
      <dgm:spPr/>
    </dgm:pt>
    <dgm:pt modelId="{E4835025-CE2D-4C0A-9142-CFCF4832696A}" type="pres">
      <dgm:prSet presAssocID="{10D55B13-2109-4A5D-86A2-4CC0C08BB53B}" presName="imgShp" presStyleLbl="fgImgPlace1" presStyleIdx="0" presStyleCnt="3" custScaleX="114821" custLinFactNeighborX="5211" custLinFactNeighborY="-15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F3C4D9-EA32-4A30-8E5F-EE0C1B6132CA}" type="pres">
      <dgm:prSet presAssocID="{10D55B13-2109-4A5D-86A2-4CC0C08BB53B}" presName="txShp" presStyleLbl="node1" presStyleIdx="0" presStyleCnt="3" custScaleX="103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ACE5E-084B-4627-BB87-07FD5468FA0E}" type="pres">
      <dgm:prSet presAssocID="{C40316A0-B0E8-4E0A-91CA-04985CA22D6B}" presName="spacing" presStyleCnt="0"/>
      <dgm:spPr/>
    </dgm:pt>
    <dgm:pt modelId="{494D471A-FD9D-48D3-97DE-1710FB79F526}" type="pres">
      <dgm:prSet presAssocID="{2C30ACF4-9D26-457F-9F58-792B02A11CF3}" presName="composite" presStyleCnt="0"/>
      <dgm:spPr/>
    </dgm:pt>
    <dgm:pt modelId="{46DBD6B4-4B72-4C3F-BEF2-D7E058A73472}" type="pres">
      <dgm:prSet presAssocID="{2C30ACF4-9D26-457F-9F58-792B02A11CF3}" presName="imgShp" presStyleLbl="fgImgPlace1" presStyleIdx="1" presStyleCnt="3" custScaleX="120031" custScaleY="90004" custLinFactNeighborX="-10224" custLinFactNeighborY="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E5DB53B-EBC0-4137-92C6-E913C12D2F32}" type="pres">
      <dgm:prSet presAssocID="{2C30ACF4-9D26-457F-9F58-792B02A11CF3}" presName="txShp" presStyleLbl="node1" presStyleIdx="1" presStyleCnt="3" custScaleX="108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C4ECB-9EDB-4E80-B365-3301F75FDC8D}" type="pres">
      <dgm:prSet presAssocID="{07AB02F0-A506-47C8-8460-BBB25B3DF0A7}" presName="spacing" presStyleCnt="0"/>
      <dgm:spPr/>
    </dgm:pt>
    <dgm:pt modelId="{1AFF7A33-C86F-4526-AF4F-72AC6A581CBC}" type="pres">
      <dgm:prSet presAssocID="{C4A62988-7E74-4DDB-9E7B-B6B73B1761B5}" presName="composite" presStyleCnt="0"/>
      <dgm:spPr/>
    </dgm:pt>
    <dgm:pt modelId="{B15751B0-750D-4751-9909-4151DC9B5416}" type="pres">
      <dgm:prSet presAssocID="{C4A62988-7E74-4DDB-9E7B-B6B73B1761B5}" presName="imgShp" presStyleLbl="fgImgPlace1" presStyleIdx="2" presStyleCnt="3" custScaleX="11305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DB6B05-68D2-4DA2-841B-0E91DCE2EA20}" type="pres">
      <dgm:prSet presAssocID="{C4A62988-7E74-4DDB-9E7B-B6B73B1761B5}" presName="txShp" presStyleLbl="node1" presStyleIdx="2" presStyleCnt="3" custScaleX="111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BCB4AA-4EAD-46C4-B1BE-F29B11B81CD0}" type="presOf" srcId="{E0BE05E5-C8B0-49F4-BB60-A1954787D788}" destId="{0BC7F2D0-548E-49F6-8165-61A35B152F12}" srcOrd="0" destOrd="0" presId="urn:microsoft.com/office/officeart/2005/8/layout/vList3"/>
    <dgm:cxn modelId="{A5D61056-23AB-48E0-817C-3E19AD40D130}" srcId="{E0BE05E5-C8B0-49F4-BB60-A1954787D788}" destId="{C4A62988-7E74-4DDB-9E7B-B6B73B1761B5}" srcOrd="2" destOrd="0" parTransId="{CA47F399-E464-43E8-AE1B-D39CA028C1EC}" sibTransId="{B1CB50CA-8CF3-42F1-BE51-85962F51E26F}"/>
    <dgm:cxn modelId="{FDCEFCE3-4836-432B-BE31-6D9D546FE323}" type="presOf" srcId="{2C30ACF4-9D26-457F-9F58-792B02A11CF3}" destId="{EE5DB53B-EBC0-4137-92C6-E913C12D2F32}" srcOrd="0" destOrd="0" presId="urn:microsoft.com/office/officeart/2005/8/layout/vList3"/>
    <dgm:cxn modelId="{F258DEB6-0598-415F-82ED-E69F3CC5C6A4}" type="presOf" srcId="{10D55B13-2109-4A5D-86A2-4CC0C08BB53B}" destId="{A7F3C4D9-EA32-4A30-8E5F-EE0C1B6132CA}" srcOrd="0" destOrd="0" presId="urn:microsoft.com/office/officeart/2005/8/layout/vList3"/>
    <dgm:cxn modelId="{851ACDF0-C61D-4EE5-AE4A-B4C328A160F6}" srcId="{E0BE05E5-C8B0-49F4-BB60-A1954787D788}" destId="{2C30ACF4-9D26-457F-9F58-792B02A11CF3}" srcOrd="1" destOrd="0" parTransId="{6DBAF63E-3E38-410A-A065-8AA852039197}" sibTransId="{07AB02F0-A506-47C8-8460-BBB25B3DF0A7}"/>
    <dgm:cxn modelId="{BB8BC3A5-8A3D-4774-850A-D3BE43E63F86}" srcId="{E0BE05E5-C8B0-49F4-BB60-A1954787D788}" destId="{10D55B13-2109-4A5D-86A2-4CC0C08BB53B}" srcOrd="0" destOrd="0" parTransId="{BF12CCBB-A205-41D9-9872-FDB6162A4943}" sibTransId="{C40316A0-B0E8-4E0A-91CA-04985CA22D6B}"/>
    <dgm:cxn modelId="{2205F5D0-0EC7-47A0-B71E-DCF99149A701}" type="presOf" srcId="{C4A62988-7E74-4DDB-9E7B-B6B73B1761B5}" destId="{BEDB6B05-68D2-4DA2-841B-0E91DCE2EA20}" srcOrd="0" destOrd="0" presId="urn:microsoft.com/office/officeart/2005/8/layout/vList3"/>
    <dgm:cxn modelId="{7BCCF18E-D815-4463-87E6-44998E964539}" type="presParOf" srcId="{0BC7F2D0-548E-49F6-8165-61A35B152F12}" destId="{F0F9A102-D321-440D-BFFF-51960B019B1B}" srcOrd="0" destOrd="0" presId="urn:microsoft.com/office/officeart/2005/8/layout/vList3"/>
    <dgm:cxn modelId="{BFE6F927-7A39-45B9-A687-6950851C74FF}" type="presParOf" srcId="{F0F9A102-D321-440D-BFFF-51960B019B1B}" destId="{E4835025-CE2D-4C0A-9142-CFCF4832696A}" srcOrd="0" destOrd="0" presId="urn:microsoft.com/office/officeart/2005/8/layout/vList3"/>
    <dgm:cxn modelId="{3F5DE6E9-4A4D-4108-84F5-CF3278EFA98F}" type="presParOf" srcId="{F0F9A102-D321-440D-BFFF-51960B019B1B}" destId="{A7F3C4D9-EA32-4A30-8E5F-EE0C1B6132CA}" srcOrd="1" destOrd="0" presId="urn:microsoft.com/office/officeart/2005/8/layout/vList3"/>
    <dgm:cxn modelId="{0B1290F9-EF87-41C8-BBCD-27E9A49C9AE1}" type="presParOf" srcId="{0BC7F2D0-548E-49F6-8165-61A35B152F12}" destId="{8AEACE5E-084B-4627-BB87-07FD5468FA0E}" srcOrd="1" destOrd="0" presId="urn:microsoft.com/office/officeart/2005/8/layout/vList3"/>
    <dgm:cxn modelId="{BDD165AF-6364-427A-ACD7-5C4C42DE410A}" type="presParOf" srcId="{0BC7F2D0-548E-49F6-8165-61A35B152F12}" destId="{494D471A-FD9D-48D3-97DE-1710FB79F526}" srcOrd="2" destOrd="0" presId="urn:microsoft.com/office/officeart/2005/8/layout/vList3"/>
    <dgm:cxn modelId="{375074DB-C1D9-415E-AEE5-583E800767D4}" type="presParOf" srcId="{494D471A-FD9D-48D3-97DE-1710FB79F526}" destId="{46DBD6B4-4B72-4C3F-BEF2-D7E058A73472}" srcOrd="0" destOrd="0" presId="urn:microsoft.com/office/officeart/2005/8/layout/vList3"/>
    <dgm:cxn modelId="{9E5F042F-DF7C-456D-A734-AD51C424A27F}" type="presParOf" srcId="{494D471A-FD9D-48D3-97DE-1710FB79F526}" destId="{EE5DB53B-EBC0-4137-92C6-E913C12D2F32}" srcOrd="1" destOrd="0" presId="urn:microsoft.com/office/officeart/2005/8/layout/vList3"/>
    <dgm:cxn modelId="{2AF60308-8E11-40EF-8F4E-F9C664C7DD81}" type="presParOf" srcId="{0BC7F2D0-548E-49F6-8165-61A35B152F12}" destId="{04DC4ECB-9EDB-4E80-B365-3301F75FDC8D}" srcOrd="3" destOrd="0" presId="urn:microsoft.com/office/officeart/2005/8/layout/vList3"/>
    <dgm:cxn modelId="{0C4BD52A-9560-4197-884C-FB43D58E591F}" type="presParOf" srcId="{0BC7F2D0-548E-49F6-8165-61A35B152F12}" destId="{1AFF7A33-C86F-4526-AF4F-72AC6A581CBC}" srcOrd="4" destOrd="0" presId="urn:microsoft.com/office/officeart/2005/8/layout/vList3"/>
    <dgm:cxn modelId="{1855CE25-DB38-4D3A-9F47-19446D05323C}" type="presParOf" srcId="{1AFF7A33-C86F-4526-AF4F-72AC6A581CBC}" destId="{B15751B0-750D-4751-9909-4151DC9B5416}" srcOrd="0" destOrd="0" presId="urn:microsoft.com/office/officeart/2005/8/layout/vList3"/>
    <dgm:cxn modelId="{A992AB8E-DE3D-4D62-A94F-387DB49744BF}" type="presParOf" srcId="{1AFF7A33-C86F-4526-AF4F-72AC6A581CBC}" destId="{BEDB6B05-68D2-4DA2-841B-0E91DCE2EA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D305F-3D1D-4BC7-81A9-879D63FAB4ED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57E07-D99C-4D97-980C-7F294DA2E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57E07-D99C-4D97-980C-7F294DA2EE8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57E07-D99C-4D97-980C-7F294DA2EE8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57E07-D99C-4D97-980C-7F294DA2EE8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57E07-D99C-4D97-980C-7F294DA2EE8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428-41EC-4009-9F53-8A45915DC78A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AC11-15F9-4451-B282-C76C07653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762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428-41EC-4009-9F53-8A45915DC78A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AC11-15F9-4451-B282-C76C07653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323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428-41EC-4009-9F53-8A45915DC78A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AC11-15F9-4451-B282-C76C07653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840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428-41EC-4009-9F53-8A45915DC78A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AC11-15F9-4451-B282-C76C07653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69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428-41EC-4009-9F53-8A45915DC78A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AC11-15F9-4451-B282-C76C07653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17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428-41EC-4009-9F53-8A45915DC78A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AC11-15F9-4451-B282-C76C07653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047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428-41EC-4009-9F53-8A45915DC78A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AC11-15F9-4451-B282-C76C07653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96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428-41EC-4009-9F53-8A45915DC78A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AC11-15F9-4451-B282-C76C07653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308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428-41EC-4009-9F53-8A45915DC78A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AC11-15F9-4451-B282-C76C07653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226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428-41EC-4009-9F53-8A45915DC78A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AC11-15F9-4451-B282-C76C07653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540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428-41EC-4009-9F53-8A45915DC78A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AC11-15F9-4451-B282-C76C07653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4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B8428-41EC-4009-9F53-8A45915DC78A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EAC11-15F9-4451-B282-C76C076538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291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500042"/>
            <a:ext cx="5286412" cy="314327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Внеклассное мероприятие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err="1" smtClean="0">
                <a:solidFill>
                  <a:srgbClr val="FFFF00"/>
                </a:solidFill>
              </a:rPr>
              <a:t>Мультимедийная</a:t>
            </a:r>
            <a:r>
              <a:rPr lang="ru-RU" sz="3200" b="1" dirty="0" smtClean="0">
                <a:solidFill>
                  <a:srgbClr val="FFFF00"/>
                </a:solidFill>
              </a:rPr>
              <a:t> презентация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«Твой </a:t>
            </a:r>
            <a:r>
              <a:rPr lang="ru-RU" sz="3200" b="1" dirty="0" smtClean="0">
                <a:solidFill>
                  <a:srgbClr val="FFFF00"/>
                </a:solidFill>
              </a:rPr>
              <a:t>выбор -  </a:t>
            </a:r>
            <a:r>
              <a:rPr lang="ru-RU" sz="3200" b="1" dirty="0" smtClean="0">
                <a:solidFill>
                  <a:srgbClr val="FFFF00"/>
                </a:solidFill>
              </a:rPr>
              <a:t>жизнь без наркотиков</a:t>
            </a:r>
            <a:r>
              <a:rPr lang="ru-RU" sz="3200" b="1" dirty="0" smtClean="0">
                <a:solidFill>
                  <a:srgbClr val="FFFF00"/>
                </a:solidFill>
              </a:rPr>
              <a:t>!»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886200"/>
            <a:ext cx="8072494" cy="1752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9600" b="1" dirty="0" smtClean="0">
                <a:solidFill>
                  <a:srgbClr val="002060"/>
                </a:solidFill>
              </a:rPr>
              <a:t>Выполнила </a:t>
            </a:r>
            <a:r>
              <a:rPr lang="ru-RU" sz="9600" b="1" dirty="0" err="1" smtClean="0">
                <a:solidFill>
                  <a:srgbClr val="002060"/>
                </a:solidFill>
              </a:rPr>
              <a:t>Русанова</a:t>
            </a:r>
            <a:r>
              <a:rPr lang="ru-RU" sz="9600" b="1" dirty="0" smtClean="0">
                <a:solidFill>
                  <a:srgbClr val="002060"/>
                </a:solidFill>
              </a:rPr>
              <a:t> Людмила Ивановна </a:t>
            </a:r>
          </a:p>
          <a:p>
            <a:pPr>
              <a:lnSpc>
                <a:spcPct val="170000"/>
              </a:lnSpc>
            </a:pPr>
            <a:r>
              <a:rPr lang="ru-RU" sz="9600" b="1" dirty="0" smtClean="0">
                <a:solidFill>
                  <a:srgbClr val="002060"/>
                </a:solidFill>
              </a:rPr>
              <a:t>учитель биологии</a:t>
            </a:r>
          </a:p>
          <a:p>
            <a:pPr>
              <a:lnSpc>
                <a:spcPct val="170000"/>
              </a:lnSpc>
            </a:pPr>
            <a:r>
              <a:rPr lang="ru-RU" sz="9600" b="1" dirty="0" smtClean="0">
                <a:solidFill>
                  <a:srgbClr val="002060"/>
                </a:solidFill>
              </a:rPr>
              <a:t>МБОУ СОШ № 16 г. Смоленска</a:t>
            </a:r>
          </a:p>
          <a:p>
            <a:pPr>
              <a:lnSpc>
                <a:spcPct val="170000"/>
              </a:lnSpc>
            </a:pPr>
            <a:r>
              <a:rPr lang="ru-RU" sz="9600" b="1" dirty="0" smtClean="0">
                <a:solidFill>
                  <a:srgbClr val="002060"/>
                </a:solidFill>
              </a:rPr>
              <a:t>2012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lnSpc>
                <a:spcPct val="170000"/>
              </a:lnSpc>
            </a:pPr>
            <a:endParaRPr lang="ru-RU" b="1" dirty="0" smtClean="0"/>
          </a:p>
          <a:p>
            <a:pPr>
              <a:lnSpc>
                <a:spcPct val="170000"/>
              </a:lnSpc>
            </a:pPr>
            <a:endParaRPr lang="ru-RU" b="1" dirty="0" smtClean="0"/>
          </a:p>
          <a:p>
            <a:pPr>
              <a:lnSpc>
                <a:spcPct val="170000"/>
              </a:lnSpc>
            </a:pPr>
            <a:endParaRPr lang="ru-RU" b="1" dirty="0" smtClean="0"/>
          </a:p>
        </p:txBody>
      </p:sp>
      <p:pic>
        <p:nvPicPr>
          <p:cNvPr id="4" name="Picture 10" descr="person holding h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2714645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500702"/>
            <a:ext cx="1428750" cy="107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00702"/>
            <a:ext cx="1428750" cy="107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848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Жизнь даётся один раз!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600200"/>
            <a:ext cx="5786478" cy="504351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Человек рождается, взрослеет, стареет и умирает.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Одни свой жизненный путь проходят быстро, другие – медленно.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Одни умирают ещё в молодом возрасте, другие живут долго.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Подавляющее большинство людей хотят жить как можно дольше.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Встречаются люди, которые жалуются на разные обстоятельства, мешающие их жизни. Они даже говорят о смерти как избавлении от страданий </a:t>
            </a:r>
            <a:r>
              <a:rPr lang="en-US" b="1" dirty="0" smtClean="0"/>
              <a:t>[</a:t>
            </a:r>
            <a:r>
              <a:rPr lang="ru-RU" b="1" dirty="0" smtClean="0"/>
              <a:t>Д.В. Колесов, Я.В. Соколов, 2001</a:t>
            </a:r>
            <a:r>
              <a:rPr lang="en-US" b="1" dirty="0" smtClean="0"/>
              <a:t>]</a:t>
            </a:r>
            <a:endParaRPr lang="ru-RU" b="1" dirty="0" smtClean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3000396" cy="3000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Жизнь даётся один раз!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14818"/>
            <a:ext cx="8501122" cy="242889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Чем дольше человек проживёт, тем больше радостей жизни он сможет испытать и полезных дел совершить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Продолжительность жизни зависит от состояния здоровья: чем здоровье лучше, тем дольше человек проживёт 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en-US" b="1" dirty="0" smtClean="0"/>
              <a:t>[</a:t>
            </a:r>
            <a:r>
              <a:rPr lang="ru-RU" b="1" dirty="0" smtClean="0"/>
              <a:t>Д.В. Колесов, Я.В. Соколов, 2001</a:t>
            </a:r>
            <a:r>
              <a:rPr lang="en-US" b="1" dirty="0" smtClean="0"/>
              <a:t>]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357298"/>
            <a:ext cx="321471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 l="4297" t="6250" r="1953" b="15625"/>
          <a:stretch>
            <a:fillRect/>
          </a:stretch>
        </p:blipFill>
        <p:spPr bwMode="auto">
          <a:xfrm>
            <a:off x="897565" y="1428736"/>
            <a:ext cx="3357586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Причины наркомании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[</a:t>
            </a:r>
            <a:r>
              <a:rPr lang="ru-RU" sz="2800" b="1" dirty="0" smtClean="0">
                <a:solidFill>
                  <a:srgbClr val="FFFF00"/>
                </a:solidFill>
              </a:rPr>
              <a:t>Д.В. Колесов, 1999</a:t>
            </a:r>
            <a:r>
              <a:rPr lang="en-US" sz="2800" b="1" dirty="0" smtClean="0">
                <a:solidFill>
                  <a:srgbClr val="FFFF00"/>
                </a:solidFill>
              </a:rPr>
              <a:t>]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71543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Основные группы мотивировок причин </a:t>
            </a:r>
            <a:r>
              <a:rPr lang="ru-RU" sz="2400" b="1" dirty="0" err="1" smtClean="0">
                <a:solidFill>
                  <a:srgbClr val="FFFF00"/>
                </a:solidFill>
              </a:rPr>
              <a:t>наркотизма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785793"/>
          <a:ext cx="8858312" cy="56067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29156"/>
                <a:gridCol w="4429156"/>
              </a:tblGrid>
              <a:tr h="86628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Внешнее влияние на личность </a:t>
                      </a:r>
                      <a:endParaRPr lang="ru-RU" sz="24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Обусловленные самой личностью </a:t>
                      </a:r>
                      <a:endParaRPr lang="ru-RU" sz="24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154006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Коммуникативные (стремление эффективно взаимодействовать с окружающими, выстраивать свой круг общения — «так принято у нас в группе», «хочется стать «своим» в классе» и т.д.).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Гедонистические (желание получить удовольствие, испытать приятные ощущения)</a:t>
                      </a:r>
                      <a:endParaRPr lang="ru-RU" b="1" dirty="0"/>
                    </a:p>
                  </a:txBody>
                  <a:tcPr/>
                </a:tc>
              </a:tr>
              <a:tr h="1175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Мотивировки, связанные с социальным престижем («это считается модным, престижным»).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Познавательные (стремление получить новые, незнакомые ощущения, испытать необычные состояния).</a:t>
                      </a:r>
                      <a:endParaRPr lang="ru-RU" b="1" dirty="0"/>
                    </a:p>
                  </a:txBody>
                  <a:tcPr/>
                </a:tc>
              </a:tr>
              <a:tr h="19899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Мотивировки, связанные с подчинением внешнему давлению («трудно отказаться, когда предлагают», «приходится поддаваться на уговоры»).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Компенсаторные (стремление избавиться от неприятных ощущений и переживаний: «чтобы забыть о неприятностях», «чтобы снять напряжение», «чтобы избавиться от скуки»).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75802" y="6357958"/>
            <a:ext cx="2192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[</a:t>
            </a:r>
            <a:r>
              <a:rPr lang="ru-RU" b="1" dirty="0" smtClean="0"/>
              <a:t>Д.В. Колесов, 1999</a:t>
            </a:r>
            <a:r>
              <a:rPr lang="en-US" b="1" dirty="0" smtClean="0"/>
              <a:t>]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8001056" cy="501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Особенности подростковой наркомании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Особенности подростковой наркомании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071546"/>
            <a:ext cx="5429288" cy="505461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dirty="0" smtClean="0"/>
              <a:t>1. Подросткам свойственна высокая чувствительность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/>
              <a:t>2. Подростки оказываются наиболее незащищёнными, уязвимыми и психологически беспомощными перед возникающими жизненными и личностными трудностями.</a:t>
            </a:r>
          </a:p>
          <a:p>
            <a:pPr>
              <a:buNone/>
            </a:pPr>
            <a:r>
              <a:rPr lang="ru-RU" sz="2800" b="1" dirty="0" smtClean="0"/>
              <a:t>        </a:t>
            </a:r>
            <a:r>
              <a:rPr lang="en-US" sz="2800" b="1" dirty="0" smtClean="0"/>
              <a:t>[</a:t>
            </a:r>
            <a:r>
              <a:rPr lang="ru-RU" sz="2800" b="1" dirty="0" smtClean="0"/>
              <a:t>М.И. Рожков, М.А. Ковальчук, 20</a:t>
            </a:r>
            <a:r>
              <a:rPr lang="en-US" sz="2800" b="1" dirty="0" smtClean="0"/>
              <a:t>03]</a:t>
            </a:r>
            <a:endParaRPr lang="ru-RU" sz="2800" b="1" dirty="0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 r="6249"/>
          <a:stretch>
            <a:fillRect/>
          </a:stretch>
        </p:blipFill>
        <p:spPr bwMode="auto">
          <a:xfrm>
            <a:off x="428596" y="1857364"/>
            <a:ext cx="2500330" cy="295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Особенности подростковой наркомании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4678" y="1600200"/>
            <a:ext cx="5786478" cy="497207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4200" b="1" dirty="0" smtClean="0"/>
              <a:t>3. Часто они не готовы к новым, нередко жестоким требованиям общества, не способны сделать самостоятельный выбор и взять на себя ответственность за своё поведение, за своё будущее, поэтому часто оказываются в стрессовых ситуациях.</a:t>
            </a:r>
          </a:p>
          <a:p>
            <a:pPr>
              <a:buFont typeface="Wingdings" pitchFamily="2" charset="2"/>
              <a:buChar char="q"/>
            </a:pPr>
            <a:r>
              <a:rPr lang="ru-RU" sz="4200" b="1" dirty="0" smtClean="0"/>
              <a:t>4. Это приводит к </a:t>
            </a:r>
            <a:r>
              <a:rPr lang="ru-RU" sz="4200" b="1" dirty="0" err="1" smtClean="0"/>
              <a:t>дезадаптивному</a:t>
            </a:r>
            <a:r>
              <a:rPr lang="ru-RU" sz="4200" b="1" dirty="0" smtClean="0"/>
              <a:t> и </a:t>
            </a:r>
            <a:r>
              <a:rPr lang="ru-RU" sz="4200" b="1" dirty="0" err="1" smtClean="0"/>
              <a:t>саморазрушающему</a:t>
            </a:r>
            <a:r>
              <a:rPr lang="ru-RU" sz="4200" b="1" dirty="0" smtClean="0"/>
              <a:t> поведению, в том числе и к злоупотреблению наркотиками и другими </a:t>
            </a:r>
            <a:r>
              <a:rPr lang="ru-RU" sz="4200" b="1" dirty="0" err="1" smtClean="0"/>
              <a:t>психоактивными</a:t>
            </a:r>
            <a:r>
              <a:rPr lang="ru-RU" sz="4200" b="1" dirty="0" smtClean="0"/>
              <a:t> веществами </a:t>
            </a:r>
            <a:r>
              <a:rPr lang="en-US" sz="4200" b="1" dirty="0" smtClean="0"/>
              <a:t>[</a:t>
            </a:r>
            <a:r>
              <a:rPr lang="ru-RU" sz="4200" b="1" dirty="0" smtClean="0"/>
              <a:t>М.И. Рожков, М.А. Ковальчук, 20</a:t>
            </a:r>
            <a:r>
              <a:rPr lang="en-US" sz="4200" b="1" dirty="0" smtClean="0"/>
              <a:t>03]</a:t>
            </a:r>
            <a:endParaRPr lang="ru-RU" sz="4200" b="1" dirty="0" smtClean="0"/>
          </a:p>
          <a:p>
            <a:endParaRPr lang="ru-RU" dirty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2449667" cy="347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Особенности подростковой наркомании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600200"/>
            <a:ext cx="5686436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5. Тенденция к массовому злоупотреблению наркотическими веществами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6. Влечение к наркотику у подростков очень долго остаётся психологическим.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7. Омоложение контингента лиц, употребляющих </a:t>
            </a:r>
            <a:r>
              <a:rPr lang="ru-RU" b="1" dirty="0" err="1" smtClean="0"/>
              <a:t>психоактивные</a:t>
            </a:r>
            <a:r>
              <a:rPr lang="ru-RU" b="1" dirty="0" smtClean="0"/>
              <a:t> вещества до возраста 12-13 лет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en-US" b="1" dirty="0" smtClean="0"/>
              <a:t>[</a:t>
            </a:r>
            <a:r>
              <a:rPr lang="ru-RU" b="1" dirty="0" smtClean="0"/>
              <a:t>М.И. Рожков, М.А. Ковальчук, 20</a:t>
            </a:r>
            <a:r>
              <a:rPr lang="en-US" b="1" dirty="0" smtClean="0"/>
              <a:t>03]</a:t>
            </a:r>
            <a:endParaRPr lang="ru-RU" b="1" dirty="0"/>
          </a:p>
        </p:txBody>
      </p:sp>
      <p:pic>
        <p:nvPicPr>
          <p:cNvPr id="5" name="Picture 6" descr="STOP_GRUGS[1]"/>
          <p:cNvPicPr>
            <a:picLocks noChangeAspect="1" noChangeArrowheads="1"/>
          </p:cNvPicPr>
          <p:nvPr/>
        </p:nvPicPr>
        <p:blipFill>
          <a:blip r:embed="rId2" cstate="print">
            <a:lum bright="30000" contrast="16000"/>
          </a:blip>
          <a:srcRect/>
          <a:stretch>
            <a:fillRect/>
          </a:stretch>
        </p:blipFill>
        <p:spPr bwMode="auto">
          <a:xfrm>
            <a:off x="357158" y="1928802"/>
            <a:ext cx="242889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1600200"/>
            <a:ext cx="4900618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8. Переход от «легкодоступных» </a:t>
            </a:r>
            <a:r>
              <a:rPr lang="ru-RU" b="1" dirty="0" err="1" smtClean="0"/>
              <a:t>психоактивных</a:t>
            </a:r>
            <a:r>
              <a:rPr lang="ru-RU" b="1" dirty="0" smtClean="0"/>
              <a:t> средств (транквилизаторы, барбитураты, препараты конопли) к дорогостоящим и престижным (кокаин, героин, «</a:t>
            </a:r>
            <a:r>
              <a:rPr lang="ru-RU" b="1" dirty="0" err="1" smtClean="0"/>
              <a:t>экстази</a:t>
            </a:r>
            <a:r>
              <a:rPr lang="ru-RU" b="1" dirty="0" smtClean="0"/>
              <a:t>»), наносящим более разрушительное действие на организм подростка, вызывающим быстрое привыкание и приводящим к деградации личности </a:t>
            </a:r>
            <a:r>
              <a:rPr lang="en-US" b="1" dirty="0" smtClean="0"/>
              <a:t>[</a:t>
            </a:r>
            <a:r>
              <a:rPr lang="ru-RU" b="1" dirty="0" smtClean="0"/>
              <a:t>М.И. Рожков, М.А. Ковальчук, 20</a:t>
            </a:r>
            <a:r>
              <a:rPr lang="en-US" b="1" dirty="0" smtClean="0"/>
              <a:t>03]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Особенности подростковой наркомании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8" descr="1201702860_1173608471_1173432971_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14706"/>
          <a:stretch>
            <a:fillRect/>
          </a:stretch>
        </p:blipFill>
        <p:spPr bwMode="auto">
          <a:xfrm>
            <a:off x="500034" y="2143116"/>
            <a:ext cx="30432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Особенности подростковой наркомании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600200"/>
            <a:ext cx="6286544" cy="497207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9. Изменение социального статуса подростков, начинающих употреблять наркотические препараты, - от детей из неблагополучных семей до подростков из благополучных семей с высоким достатком.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10. Следование молодёжной моде. Популярным видом молодёжных развлечений являются молодёжные клубы, где распространяются </a:t>
            </a:r>
            <a:r>
              <a:rPr lang="ru-RU" b="1" dirty="0" err="1" smtClean="0"/>
              <a:t>психоактивные</a:t>
            </a:r>
            <a:r>
              <a:rPr lang="ru-RU" b="1" dirty="0" smtClean="0"/>
              <a:t> вещества для «безудержного веселья», обострения восприятия  модной музыки и сексуальной расторможенности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11. Недооценка опасности приёма наркотиков, связанная с распространением мифов о наркомании  </a:t>
            </a:r>
            <a:r>
              <a:rPr lang="en-US" b="1" dirty="0" smtClean="0"/>
              <a:t>[</a:t>
            </a:r>
            <a:r>
              <a:rPr lang="ru-RU" b="1" dirty="0" smtClean="0"/>
              <a:t>М.И. Рожков, М.А.Ковальчук, 20</a:t>
            </a:r>
            <a:r>
              <a:rPr lang="en-US" b="1" dirty="0" smtClean="0"/>
              <a:t>03]</a:t>
            </a:r>
            <a:endParaRPr lang="ru-RU" b="1" dirty="0" smtClean="0"/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4" name="Picture 9" descr="NAR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2143116"/>
            <a:ext cx="214314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Цели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126055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200" b="1" dirty="0" smtClean="0"/>
              <a:t>Актуализировать тему здоровья, здорового образа жизни, ответственного поведения, риска потери здоровья.</a:t>
            </a:r>
          </a:p>
          <a:p>
            <a:pPr marL="514350" indent="-514350">
              <a:buAutoNum type="arabicPeriod"/>
            </a:pPr>
            <a:r>
              <a:rPr lang="ru-RU" sz="2200" b="1" dirty="0" smtClean="0"/>
              <a:t>Актуализировать знания школьников о проблеме  и причинах распространения наркомании в России среди подростков.</a:t>
            </a:r>
          </a:p>
          <a:p>
            <a:pPr marL="514350" indent="-514350">
              <a:buAutoNum type="arabicPeriod"/>
            </a:pPr>
            <a:r>
              <a:rPr lang="ru-RU" sz="2200" b="1" dirty="0" smtClean="0"/>
              <a:t>Предоставить краткую информацию о классификации наркотических средств.</a:t>
            </a:r>
          </a:p>
          <a:p>
            <a:pPr marL="514350" indent="-514350">
              <a:buAutoNum type="arabicPeriod"/>
            </a:pPr>
            <a:r>
              <a:rPr lang="ru-RU" sz="2200" b="1" dirty="0" smtClean="0"/>
              <a:t>Информировать учащихся о вредном влиянии наркотических средств на организм  и поведение подростков.</a:t>
            </a:r>
          </a:p>
          <a:p>
            <a:pPr marL="514350" indent="-514350">
              <a:buAutoNum type="arabicPeriod"/>
            </a:pPr>
            <a:r>
              <a:rPr lang="ru-RU" sz="2200" b="1" dirty="0" smtClean="0"/>
              <a:t>Познакомить учащихся с особенностями подростковой наркомании.</a:t>
            </a:r>
          </a:p>
          <a:p>
            <a:pPr marL="514350" indent="-514350">
              <a:buAutoNum type="arabicPeriod"/>
            </a:pPr>
            <a:r>
              <a:rPr lang="ru-RU" sz="2200" b="1" dirty="0" smtClean="0"/>
              <a:t>Выявить отношение учащихся к наркотическим веществам.</a:t>
            </a:r>
          </a:p>
          <a:p>
            <a:pPr marL="514350" indent="-514350">
              <a:buAutoNum type="arabicPeriod"/>
            </a:pPr>
            <a:r>
              <a:rPr lang="ru-RU" sz="2200" b="1" dirty="0" smtClean="0"/>
              <a:t>Определить задачи профилактики подростковой наркомании в школе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285916" cy="857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40" y="142852"/>
            <a:ext cx="1285916" cy="857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42852"/>
            <a:ext cx="1428750" cy="857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42852"/>
            <a:ext cx="1428750" cy="857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857892"/>
            <a:ext cx="1285916" cy="857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5857892"/>
            <a:ext cx="1571636" cy="857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5857892"/>
            <a:ext cx="1500188" cy="857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5857892"/>
            <a:ext cx="1500198" cy="857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5857892"/>
            <a:ext cx="1571636" cy="857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857892"/>
            <a:ext cx="1428760" cy="857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6157898" cy="12858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Мифы о наркомании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[</a:t>
            </a:r>
            <a:r>
              <a:rPr lang="ru-RU" b="1" dirty="0" smtClean="0">
                <a:solidFill>
                  <a:srgbClr val="FFFF00"/>
                </a:solidFill>
              </a:rPr>
              <a:t> А.А. Александров, 1999</a:t>
            </a:r>
            <a:r>
              <a:rPr lang="en-US" b="1" dirty="0" smtClean="0">
                <a:solidFill>
                  <a:srgbClr val="FFFF00"/>
                </a:solidFill>
              </a:rPr>
              <a:t>]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71472" y="1571612"/>
            <a:ext cx="8072494" cy="4714908"/>
            <a:chOff x="571472" y="1571612"/>
            <a:chExt cx="8072494" cy="4714908"/>
          </a:xfrm>
          <a:solidFill>
            <a:srgbClr val="002060"/>
          </a:solidFill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571472" y="1571612"/>
              <a:ext cx="3571900" cy="128588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Попробуй – пробуют все</a:t>
              </a:r>
              <a:endParaRPr lang="ru-RU" sz="2400" b="1" dirty="0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142976" y="3286124"/>
              <a:ext cx="6786610" cy="121444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Алкоголь и табак – тоже наркотики, но человек употребляет их, поэтому нет ничего страшного в «лёгких» наркотиках</a:t>
              </a:r>
              <a:endParaRPr lang="ru-RU" sz="2400" b="1" dirty="0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571472" y="4929198"/>
              <a:ext cx="3571900" cy="135732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Существуют «безвредные» наркотики</a:t>
              </a:r>
              <a:endParaRPr lang="ru-RU" sz="2400" b="1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929190" y="4929198"/>
              <a:ext cx="3714776" cy="135732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Попробуй- если не понравится, прекратишь приём</a:t>
              </a:r>
              <a:endParaRPr lang="ru-RU" sz="2400" b="1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929190" y="1571612"/>
              <a:ext cx="3500462" cy="135732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Попробуй- вредных последствий не будет</a:t>
              </a:r>
              <a:endParaRPr lang="ru-RU" sz="2400" b="1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44043">
            <a:off x="394446" y="212612"/>
            <a:ext cx="2071702" cy="115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Классификация наркотических средств</a:t>
            </a:r>
            <a:endParaRPr lang="ru-RU" b="1" dirty="0">
              <a:solidFill>
                <a:srgbClr val="FFFF0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14282" y="1714488"/>
            <a:ext cx="8786874" cy="4572032"/>
            <a:chOff x="214282" y="1714488"/>
            <a:chExt cx="8786874" cy="4572032"/>
          </a:xfrm>
        </p:grpSpPr>
        <p:sp>
          <p:nvSpPr>
            <p:cNvPr id="5" name="Багетная рамка 4"/>
            <p:cNvSpPr/>
            <p:nvPr/>
          </p:nvSpPr>
          <p:spPr>
            <a:xfrm>
              <a:off x="5929322" y="1714488"/>
              <a:ext cx="3071834" cy="2071702"/>
            </a:xfrm>
            <a:prstGeom prst="bevel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/>
                <a:t>Транквили-заторы</a:t>
              </a:r>
              <a:r>
                <a:rPr lang="ru-RU" sz="2400" b="1" dirty="0" smtClean="0"/>
                <a:t> (успокаивающие средства)</a:t>
              </a:r>
              <a:endParaRPr lang="ru-RU" sz="2400" b="1" dirty="0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14282" y="1928802"/>
              <a:ext cx="8786874" cy="4357718"/>
              <a:chOff x="214282" y="1928802"/>
              <a:chExt cx="8786874" cy="4357718"/>
            </a:xfrm>
          </p:grpSpPr>
          <p:sp>
            <p:nvSpPr>
              <p:cNvPr id="3" name="Багетная рамка 2"/>
              <p:cNvSpPr/>
              <p:nvPr/>
            </p:nvSpPr>
            <p:spPr>
              <a:xfrm>
                <a:off x="214282" y="1928802"/>
                <a:ext cx="2500330" cy="1857388"/>
              </a:xfrm>
              <a:prstGeom prst="bevel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/>
                  <a:t>Летучие вещества (</a:t>
                </a:r>
                <a:r>
                  <a:rPr lang="ru-RU" sz="2400" b="1" dirty="0" err="1" smtClean="0"/>
                  <a:t>ингаляты</a:t>
                </a:r>
                <a:r>
                  <a:rPr lang="ru-RU" sz="2400" b="1" dirty="0" smtClean="0"/>
                  <a:t>, газы)</a:t>
                </a:r>
                <a:endParaRPr lang="ru-RU" sz="2400" b="1" dirty="0"/>
              </a:p>
            </p:txBody>
          </p:sp>
          <p:sp>
            <p:nvSpPr>
              <p:cNvPr id="4" name="Багетная рамка 3"/>
              <p:cNvSpPr/>
              <p:nvPr/>
            </p:nvSpPr>
            <p:spPr>
              <a:xfrm>
                <a:off x="3000364" y="1928802"/>
                <a:ext cx="2643206" cy="1857388"/>
              </a:xfrm>
              <a:prstGeom prst="bevel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/>
                  <a:t>Барбитураты (снотворные средства)</a:t>
                </a:r>
                <a:endParaRPr lang="ru-RU" sz="2400" b="1" dirty="0"/>
              </a:p>
            </p:txBody>
          </p:sp>
          <p:sp>
            <p:nvSpPr>
              <p:cNvPr id="6" name="Багетная рамка 5"/>
              <p:cNvSpPr/>
              <p:nvPr/>
            </p:nvSpPr>
            <p:spPr>
              <a:xfrm>
                <a:off x="2928926" y="4214818"/>
                <a:ext cx="3071834" cy="2071702"/>
              </a:xfrm>
              <a:prstGeom prst="bevel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/>
                  <a:t>Галлюциногены (ЛСД, </a:t>
                </a:r>
                <a:r>
                  <a:rPr lang="ru-RU" sz="2400" b="1" dirty="0" err="1" smtClean="0"/>
                  <a:t>мексалин</a:t>
                </a:r>
                <a:r>
                  <a:rPr lang="ru-RU" sz="2400" b="1" dirty="0" smtClean="0"/>
                  <a:t>, </a:t>
                </a:r>
                <a:r>
                  <a:rPr lang="ru-RU" sz="2400" b="1" dirty="0" err="1" smtClean="0"/>
                  <a:t>псилобицин</a:t>
                </a:r>
                <a:r>
                  <a:rPr lang="ru-RU" sz="2400" b="1" dirty="0" smtClean="0"/>
                  <a:t>)</a:t>
                </a:r>
                <a:endParaRPr lang="ru-RU" sz="2400" b="1" dirty="0"/>
              </a:p>
            </p:txBody>
          </p:sp>
          <p:sp>
            <p:nvSpPr>
              <p:cNvPr id="7" name="Багетная рамка 6"/>
              <p:cNvSpPr/>
              <p:nvPr/>
            </p:nvSpPr>
            <p:spPr>
              <a:xfrm>
                <a:off x="214282" y="4214818"/>
                <a:ext cx="2500330" cy="2071702"/>
              </a:xfrm>
              <a:prstGeom prst="bevel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/>
                  <a:t>Опиаты (морфин, героин)</a:t>
                </a:r>
                <a:endParaRPr lang="ru-RU" sz="2400" b="1" dirty="0"/>
              </a:p>
            </p:txBody>
          </p:sp>
          <p:sp>
            <p:nvSpPr>
              <p:cNvPr id="8" name="Багетная рамка 7"/>
              <p:cNvSpPr/>
              <p:nvPr/>
            </p:nvSpPr>
            <p:spPr>
              <a:xfrm>
                <a:off x="6215074" y="4071942"/>
                <a:ext cx="2786082" cy="2214578"/>
              </a:xfrm>
              <a:prstGeom prst="bevel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err="1" smtClean="0"/>
                  <a:t>Психоделитики</a:t>
                </a:r>
                <a:r>
                  <a:rPr lang="ru-RU" sz="2400" b="1" dirty="0" smtClean="0"/>
                  <a:t> (марихуана, гашиш, </a:t>
                </a:r>
                <a:r>
                  <a:rPr lang="ru-RU" sz="2400" b="1" dirty="0" err="1" smtClean="0"/>
                  <a:t>анаша</a:t>
                </a:r>
                <a:r>
                  <a:rPr lang="ru-RU" sz="2400" b="1" dirty="0" smtClean="0"/>
                  <a:t>, табак, алкоголь)</a:t>
                </a:r>
                <a:endParaRPr lang="ru-RU" sz="2400" b="1" dirty="0"/>
              </a:p>
            </p:txBody>
          </p:sp>
        </p:grpSp>
      </p:grpSp>
      <p:sp>
        <p:nvSpPr>
          <p:cNvPr id="9" name="Стрелка вниз 8"/>
          <p:cNvSpPr/>
          <p:nvPr/>
        </p:nvSpPr>
        <p:spPr>
          <a:xfrm rot="2810595" flipH="1">
            <a:off x="1591602" y="869286"/>
            <a:ext cx="383246" cy="808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932958">
            <a:off x="7084080" y="853262"/>
            <a:ext cx="303072" cy="769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14810" y="1500174"/>
            <a:ext cx="303072" cy="367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785794"/>
            <a:ext cx="928694" cy="76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928794" y="6357958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://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www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megamed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spb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endParaRPr lang="ru-RU" sz="32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Пути развития пристрастия к наркотикам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214553"/>
            <a:ext cx="4352956" cy="25003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Злоупотребление по неведению (неправильное употребление назначенного врачом наркотического вещества или самолечение)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71745"/>
            <a:ext cx="4038600" cy="278608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Сознательное употребление с целью получить эффект наркотического опьянения</a:t>
            </a:r>
          </a:p>
        </p:txBody>
      </p:sp>
      <p:sp>
        <p:nvSpPr>
          <p:cNvPr id="5" name="Стрелка вниз 4"/>
          <p:cNvSpPr/>
          <p:nvPr/>
        </p:nvSpPr>
        <p:spPr>
          <a:xfrm rot="2516109">
            <a:off x="1812737" y="760756"/>
            <a:ext cx="350394" cy="1283507"/>
          </a:xfrm>
          <a:prstGeom prst="downArrow">
            <a:avLst>
              <a:gd name="adj1" fmla="val 50000"/>
              <a:gd name="adj2" fmla="val 34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311605">
            <a:off x="6805528" y="732894"/>
            <a:ext cx="294261" cy="1584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57290" y="5857892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[</a:t>
            </a:r>
            <a:r>
              <a:rPr lang="ru-RU" sz="2800" b="1" dirty="0" smtClean="0"/>
              <a:t>А.Г.Хрипкова,  Д.В. Колесов, 1988</a:t>
            </a:r>
            <a:r>
              <a:rPr lang="en-US" sz="2800" b="1" dirty="0" smtClean="0"/>
              <a:t>]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145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Стадии формирования наркотической зависимости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[</a:t>
            </a:r>
            <a:r>
              <a:rPr lang="ru-RU" sz="2800" b="1" dirty="0" smtClean="0">
                <a:solidFill>
                  <a:srgbClr val="FFFF00"/>
                </a:solidFill>
              </a:rPr>
              <a:t>З.В. </a:t>
            </a:r>
            <a:r>
              <a:rPr lang="ru-RU" sz="2800" b="1" dirty="0" err="1" smtClean="0">
                <a:solidFill>
                  <a:srgbClr val="FFFF00"/>
                </a:solidFill>
              </a:rPr>
              <a:t>Коробкина</a:t>
            </a:r>
            <a:r>
              <a:rPr lang="ru-RU" sz="2800" b="1" dirty="0" smtClean="0">
                <a:solidFill>
                  <a:srgbClr val="FFFF00"/>
                </a:solidFill>
              </a:rPr>
              <a:t>, В.А. Попов, 2002</a:t>
            </a:r>
            <a:r>
              <a:rPr lang="en-US" sz="2800" b="1" dirty="0" smtClean="0">
                <a:solidFill>
                  <a:srgbClr val="FFFF00"/>
                </a:solidFill>
              </a:rPr>
              <a:t>]</a:t>
            </a:r>
            <a:endParaRPr lang="ru-RU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28596" y="1714488"/>
          <a:ext cx="842968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</p:spPr>
        <p:txBody>
          <a:bodyPr>
            <a:noAutofit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FF00"/>
                </a:solidFill>
              </a:rPr>
              <a:t>Стадия социальной зависимости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285860"/>
            <a:ext cx="6400816" cy="528641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4000" b="1" dirty="0" smtClean="0">
                <a:solidFill>
                  <a:srgbClr val="C00000"/>
                </a:solidFill>
              </a:rPr>
              <a:t>Подросток   ещё не начал употребление наркотиков, но общается с наркозависимым.</a:t>
            </a:r>
          </a:p>
          <a:p>
            <a:pPr>
              <a:buFont typeface="Wingdings" pitchFamily="2" charset="2"/>
              <a:buChar char="q"/>
            </a:pPr>
            <a:r>
              <a:rPr lang="ru-RU" sz="4000" b="1" dirty="0" smtClean="0">
                <a:solidFill>
                  <a:srgbClr val="C00000"/>
                </a:solidFill>
              </a:rPr>
              <a:t>Подросток выражает положительное отношение к наркотикам, принимает стиль поведения наркозависимых и внешние атрибуты </a:t>
            </a:r>
            <a:r>
              <a:rPr lang="ru-RU" sz="4000" b="1" dirty="0" err="1" smtClean="0">
                <a:solidFill>
                  <a:srgbClr val="C00000"/>
                </a:solidFill>
              </a:rPr>
              <a:t>референтной</a:t>
            </a:r>
            <a:r>
              <a:rPr lang="ru-RU" sz="4000" b="1" dirty="0" smtClean="0">
                <a:solidFill>
                  <a:srgbClr val="C00000"/>
                </a:solidFill>
              </a:rPr>
              <a:t> группы.</a:t>
            </a:r>
          </a:p>
          <a:p>
            <a:pPr>
              <a:buFont typeface="Wingdings" pitchFamily="2" charset="2"/>
              <a:buChar char="q"/>
            </a:pPr>
            <a:r>
              <a:rPr lang="ru-RU" sz="4000" b="1" dirty="0" smtClean="0">
                <a:solidFill>
                  <a:srgbClr val="C00000"/>
                </a:solidFill>
              </a:rPr>
              <a:t>В этот период подросток готов начать употребление наркотиков.</a:t>
            </a:r>
          </a:p>
          <a:p>
            <a:pPr>
              <a:buFont typeface="Wingdings" pitchFamily="2" charset="2"/>
              <a:buChar char="q"/>
            </a:pPr>
            <a:r>
              <a:rPr lang="ru-RU" sz="4000" b="1" dirty="0" smtClean="0">
                <a:solidFill>
                  <a:srgbClr val="C00000"/>
                </a:solidFill>
              </a:rPr>
              <a:t>Своевременное выявление и разрушение группы, изоляция её лидеров,  может остановить развитие интереса к наркотикам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 </a:t>
            </a:r>
            <a:r>
              <a:rPr lang="en-US" sz="4000" b="1" dirty="0" smtClean="0">
                <a:solidFill>
                  <a:srgbClr val="C00000"/>
                </a:solidFill>
              </a:rPr>
              <a:t>[</a:t>
            </a:r>
            <a:r>
              <a:rPr lang="ru-RU" sz="4000" b="1" dirty="0" smtClean="0">
                <a:solidFill>
                  <a:srgbClr val="C00000"/>
                </a:solidFill>
              </a:rPr>
              <a:t>З.В. </a:t>
            </a:r>
            <a:r>
              <a:rPr lang="ru-RU" sz="4000" b="1" dirty="0" err="1" smtClean="0">
                <a:solidFill>
                  <a:srgbClr val="C00000"/>
                </a:solidFill>
              </a:rPr>
              <a:t>Коробкина</a:t>
            </a:r>
            <a:r>
              <a:rPr lang="ru-RU" sz="4000" b="1" dirty="0" smtClean="0">
                <a:solidFill>
                  <a:srgbClr val="C00000"/>
                </a:solidFill>
              </a:rPr>
              <a:t>, В.А. Попов, 2002</a:t>
            </a:r>
            <a:r>
              <a:rPr lang="en-US" sz="4000" b="1" dirty="0" smtClean="0">
                <a:solidFill>
                  <a:srgbClr val="C00000"/>
                </a:solidFill>
              </a:rPr>
              <a:t>]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q"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357158" y="2500306"/>
            <a:ext cx="1857388" cy="1627137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Стадия психической зависимости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600200"/>
            <a:ext cx="590075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Подросток стремится вновь вернуть состояние, которое он испытывает, находясь в наркотическом опьянении.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Эта зависимость формируется в короткие сроки после начала употребления наркотиков.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Подросток желает получить приятные ощущения от приёма наркотических средств или, находясь под их воздействием, отвлечься от неприятных переживаний и отрицательных эмоций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</a:t>
            </a:r>
            <a:r>
              <a:rPr lang="en-US" b="1" dirty="0" smtClean="0">
                <a:solidFill>
                  <a:srgbClr val="C00000"/>
                </a:solidFill>
              </a:rPr>
              <a:t>[</a:t>
            </a:r>
            <a:r>
              <a:rPr lang="ru-RU" b="1" dirty="0" smtClean="0">
                <a:solidFill>
                  <a:srgbClr val="C00000"/>
                </a:solidFill>
              </a:rPr>
              <a:t>З.В. </a:t>
            </a:r>
            <a:r>
              <a:rPr lang="ru-RU" b="1" dirty="0" err="1" smtClean="0">
                <a:solidFill>
                  <a:srgbClr val="C00000"/>
                </a:solidFill>
              </a:rPr>
              <a:t>Коробкина</a:t>
            </a:r>
            <a:r>
              <a:rPr lang="ru-RU" b="1" dirty="0" smtClean="0">
                <a:solidFill>
                  <a:srgbClr val="C00000"/>
                </a:solidFill>
              </a:rPr>
              <a:t>, В.А. Попов, 2002</a:t>
            </a:r>
            <a:r>
              <a:rPr lang="en-US" b="1" dirty="0" smtClean="0">
                <a:solidFill>
                  <a:srgbClr val="C00000"/>
                </a:solidFill>
              </a:rPr>
              <a:t>]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2428868"/>
            <a:ext cx="2286016" cy="2143140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Стадия физической зависимости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600200"/>
            <a:ext cx="5829312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Формируется при более длительном употреблении наркотиков.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Наркотик включается в процесс обмена веществ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При прекращении приёма наркотика наблюдается состояние физического дискомфорта – от легкого недомогания до тяжёлых проявлений абстинентного синдрома («ломки»)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</a:t>
            </a:r>
            <a:r>
              <a:rPr lang="en-US" b="1" dirty="0" smtClean="0">
                <a:solidFill>
                  <a:srgbClr val="C00000"/>
                </a:solidFill>
              </a:rPr>
              <a:t>[</a:t>
            </a:r>
            <a:r>
              <a:rPr lang="ru-RU" b="1" dirty="0" smtClean="0">
                <a:solidFill>
                  <a:srgbClr val="C00000"/>
                </a:solidFill>
              </a:rPr>
              <a:t>З.В. </a:t>
            </a:r>
            <a:r>
              <a:rPr lang="ru-RU" b="1" dirty="0" err="1" smtClean="0">
                <a:solidFill>
                  <a:srgbClr val="C00000"/>
                </a:solidFill>
              </a:rPr>
              <a:t>Коробкина</a:t>
            </a:r>
            <a:r>
              <a:rPr lang="ru-RU" b="1" dirty="0" smtClean="0">
                <a:solidFill>
                  <a:srgbClr val="C00000"/>
                </a:solidFill>
              </a:rPr>
              <a:t>, В.А. Попов, 2002</a:t>
            </a:r>
            <a:r>
              <a:rPr lang="en-US" b="1" dirty="0" smtClean="0">
                <a:solidFill>
                  <a:srgbClr val="C00000"/>
                </a:solidFill>
              </a:rPr>
              <a:t>]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4282" y="2143116"/>
            <a:ext cx="2071702" cy="2143140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214282" y="4572008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Заместительная терапия – лечение </a:t>
            </a:r>
            <a:r>
              <a:rPr lang="ru-RU" sz="2400" b="1" dirty="0" err="1" smtClean="0"/>
              <a:t>метадоном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Абстинентный синдром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285860"/>
            <a:ext cx="6143668" cy="535785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Возбуждение, тревога, страх→тоска, мысли о безысходности→судорожные припадки→острый психоз с нарушениями сознания→галлюцинации, бред→нарушение всех функций организма повышение кровяного давления, учащение сердцебиения, сильные мышечные боли, нарушение работы пищеварительного тракта, тошнота, рвота, понос, боли в желудке→непереносимость наркотика </a:t>
            </a:r>
            <a:r>
              <a:rPr lang="en-US" b="1" dirty="0" smtClean="0"/>
              <a:t>[</a:t>
            </a:r>
            <a:r>
              <a:rPr lang="ru-RU" b="1" dirty="0" smtClean="0"/>
              <a:t>Популярная медицинская энциклопедия, 1987</a:t>
            </a:r>
            <a:r>
              <a:rPr lang="en-US" b="1" dirty="0" smtClean="0"/>
              <a:t>]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2286016" cy="2171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Смерть может наступить уже в самом начале заболевания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От передозировки наркотика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В результате употребления непроверенных веществ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От внесения в организм инфекции при инъекции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От ослабления иммунитета, развития инфекционных заболеваний</a:t>
            </a:r>
            <a:r>
              <a:rPr lang="en-US" b="1" dirty="0" smtClean="0"/>
              <a:t> </a:t>
            </a:r>
          </a:p>
          <a:p>
            <a:pPr marL="514350" indent="-514350">
              <a:buNone/>
            </a:pPr>
            <a:r>
              <a:rPr lang="en-US" b="1" dirty="0" smtClean="0"/>
              <a:t>     [</a:t>
            </a:r>
            <a:r>
              <a:rPr lang="ru-RU" b="1" dirty="0" smtClean="0"/>
              <a:t>Популярная медицинская энциклопедия, 1987</a:t>
            </a:r>
            <a:r>
              <a:rPr lang="en-US" b="1" dirty="0" smtClean="0"/>
              <a:t>]</a:t>
            </a:r>
          </a:p>
          <a:p>
            <a:pPr marL="514350" indent="-514350"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Признаки наркомании </a:t>
            </a:r>
            <a:r>
              <a:rPr lang="en-US" sz="3200" b="1" dirty="0" smtClean="0">
                <a:solidFill>
                  <a:srgbClr val="FFFF00"/>
                </a:solidFill>
              </a:rPr>
              <a:t>[www.narkotiki.ru]</a:t>
            </a:r>
            <a:endParaRPr lang="ru-RU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5" y="1214421"/>
          <a:ext cx="8858310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2770"/>
                <a:gridCol w="2952770"/>
                <a:gridCol w="2952770"/>
              </a:tblGrid>
              <a:tr h="78691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Внешние признаки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Очевидные признаки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Изменения в поведении</a:t>
                      </a:r>
                      <a:endParaRPr lang="ru-RU" sz="2400" dirty="0"/>
                    </a:p>
                  </a:txBody>
                  <a:tcPr/>
                </a:tc>
              </a:tr>
              <a:tr h="4393437"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/>
                        <a:t>Бледность кожи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/>
                        <a:t>Расширенные или суженные зрачки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/>
                        <a:t>Покрасневшие или помутневшие глаза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/>
                        <a:t>Замедленная речь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/>
                        <a:t>Плохая координация движений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/>
                        <a:t>Похудение или прибавка в весе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/>
                        <a:t>Блеск в глазах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/>
                        <a:t>Нарушение пищеварения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/>
                        <a:t>Следы от уколов, порезы, синяки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/>
                        <a:t>Свернутые в трубочку бумажки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/>
                        <a:t>Маленькие ложечки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/>
                        <a:t>Капсулы, бутылочки, пузырьки 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/>
                        <a:t>Запахи табачного дыма с примесями запахов трав или синтетики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/>
                        <a:t>Нарастающее безразличие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/>
                        <a:t>Невозможность сосредоточиться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/>
                        <a:t>Болезненная реакция на критику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/>
                        <a:t>Частая и резкая смена настроения 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/>
                        <a:t>Смена круга знакомых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/>
                        <a:t>Безобразное отношение к учебе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/>
                        <a:t>Проявление грубости, лени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/>
                        <a:t>Нарушение сна 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</a:rPr>
              <a:t>Содержание</a:t>
            </a:r>
            <a:endParaRPr lang="ru-RU" sz="8800" b="1" dirty="0">
              <a:solidFill>
                <a:srgbClr val="FFFF00"/>
              </a:solidFill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8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magic_shroo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286364"/>
            <a:ext cx="1785982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26" y="0"/>
            <a:ext cx="128587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00034" y="1285860"/>
            <a:ext cx="800105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 Что такое наркомания,</a:t>
            </a:r>
            <a:r>
              <a:rPr lang="en-US" sz="2400" b="1" dirty="0" smtClean="0"/>
              <a:t> </a:t>
            </a:r>
            <a:r>
              <a:rPr lang="ru-RU" sz="2400" b="1" dirty="0" smtClean="0"/>
              <a:t>каковы её причины, мотивы?</a:t>
            </a:r>
          </a:p>
          <a:p>
            <a:r>
              <a:rPr lang="ru-RU" sz="2400" b="1" dirty="0" smtClean="0"/>
              <a:t>2. Особенности подростковой наркомании.</a:t>
            </a:r>
          </a:p>
          <a:p>
            <a:r>
              <a:rPr lang="ru-RU" sz="2400" b="1" dirty="0" smtClean="0"/>
              <a:t>3.Мифы о наркомании.</a:t>
            </a:r>
          </a:p>
          <a:p>
            <a:r>
              <a:rPr lang="ru-RU" sz="2400" b="1" dirty="0" smtClean="0"/>
              <a:t>4. Классификация наркотических средств.</a:t>
            </a:r>
          </a:p>
          <a:p>
            <a:r>
              <a:rPr lang="ru-RU" sz="2400" b="1" dirty="0" smtClean="0"/>
              <a:t>5. Стадии формирования наркотической зависимости.</a:t>
            </a:r>
          </a:p>
          <a:p>
            <a:r>
              <a:rPr lang="ru-RU" sz="2400" b="1" dirty="0" smtClean="0"/>
              <a:t>6. </a:t>
            </a:r>
            <a:r>
              <a:rPr lang="ru-RU" sz="2400" b="1" dirty="0" err="1" smtClean="0"/>
              <a:t>Гендерные</a:t>
            </a:r>
            <a:r>
              <a:rPr lang="ru-RU" sz="2400" b="1" dirty="0" smtClean="0"/>
              <a:t> особенности подросткового </a:t>
            </a:r>
            <a:r>
              <a:rPr lang="ru-RU" sz="2400" b="1" dirty="0" err="1" smtClean="0"/>
              <a:t>наркотизма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7. Употребление наркотических веществ родителями.</a:t>
            </a:r>
          </a:p>
          <a:p>
            <a:r>
              <a:rPr lang="ru-RU" sz="2400" b="1" dirty="0" smtClean="0"/>
              <a:t>8. Профилактика наркомании.</a:t>
            </a:r>
          </a:p>
          <a:p>
            <a:r>
              <a:rPr lang="ru-RU" sz="2400" b="1" dirty="0" smtClean="0"/>
              <a:t>9.. Опасность наркомании для общества и государства.</a:t>
            </a:r>
          </a:p>
          <a:p>
            <a:r>
              <a:rPr lang="ru-RU" sz="2400" b="1" dirty="0" smtClean="0"/>
              <a:t>10. УК РФ  о борьбе с наркоманией. </a:t>
            </a:r>
          </a:p>
          <a:p>
            <a:r>
              <a:rPr lang="ru-RU" sz="2400" b="1" dirty="0" smtClean="0"/>
              <a:t>11. День борьбы с наркоманией</a:t>
            </a:r>
          </a:p>
          <a:p>
            <a:r>
              <a:rPr lang="ru-RU" sz="2400" b="1" dirty="0" smtClean="0"/>
              <a:t>12. Выводы.</a:t>
            </a:r>
          </a:p>
          <a:p>
            <a:r>
              <a:rPr lang="ru-RU" sz="2400" b="1" dirty="0" smtClean="0"/>
              <a:t>13. Источники</a:t>
            </a:r>
          </a:p>
          <a:p>
            <a:endParaRPr lang="ru-RU" sz="24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78594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>
                <a:solidFill>
                  <a:srgbClr val="FFFF00"/>
                </a:solidFill>
              </a:rPr>
              <a:t>ГЕНДЕРНЫЕ </a:t>
            </a:r>
            <a:r>
              <a:rPr lang="ru-RU" b="1" dirty="0">
                <a:solidFill>
                  <a:srgbClr val="FFFF00"/>
                </a:solidFill>
              </a:rPr>
              <a:t>ОСОБЕННОСТИ 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ПОДРОСТКОВОГО НАРКОТИЗМА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2428892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786058"/>
            <a:ext cx="3071834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286124"/>
            <a:ext cx="2500330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>
                <a:solidFill>
                  <a:srgbClr val="FFFF00"/>
                </a:solidFill>
              </a:rPr>
              <a:t>ЧТО ТАКОЕ «</a:t>
            </a:r>
            <a:r>
              <a:rPr lang="ru-RU" sz="6600" b="1" dirty="0" smtClean="0">
                <a:solidFill>
                  <a:srgbClr val="FFFF00"/>
                </a:solidFill>
              </a:rPr>
              <a:t>ГЕНДЕР?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Нередко понятие </a:t>
            </a:r>
            <a:r>
              <a:rPr lang="ru-RU" b="1" dirty="0" err="1" smtClean="0"/>
              <a:t>гендер</a:t>
            </a:r>
            <a:r>
              <a:rPr lang="ru-RU" b="1" dirty="0" smtClean="0"/>
              <a:t> используют как синоним понятия пол. </a:t>
            </a:r>
          </a:p>
          <a:p>
            <a:pPr>
              <a:buFont typeface="Wingdings" pitchFamily="2" charset="2"/>
              <a:buChar char="q"/>
            </a:pPr>
            <a:r>
              <a:rPr lang="ru-RU" b="1" dirty="0" err="1" smtClean="0"/>
              <a:t>Гендер</a:t>
            </a:r>
            <a:r>
              <a:rPr lang="ru-RU" b="1" dirty="0" smtClean="0"/>
              <a:t> может быть охарактеризован как «социальный пол», выражающий особенности социальных функций мужчины и женщины</a:t>
            </a:r>
            <a:r>
              <a:rPr lang="en-US" b="1" dirty="0" smtClean="0"/>
              <a:t> [</a:t>
            </a:r>
            <a:r>
              <a:rPr lang="ru-RU" b="1" dirty="0" smtClean="0"/>
              <a:t>А.Г. Макеева, 2010</a:t>
            </a:r>
            <a:r>
              <a:rPr lang="en-US" b="1" dirty="0" smtClean="0"/>
              <a:t>]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387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Анализ масштабов распространенности различных форм наркотизма среди подростков разных полов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8992" y="1928802"/>
            <a:ext cx="5257808" cy="419736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Преобладание </a:t>
            </a:r>
            <a:r>
              <a:rPr lang="ru-RU" b="1" dirty="0"/>
              <a:t>в группе </a:t>
            </a:r>
            <a:r>
              <a:rPr lang="ru-RU" b="1" dirty="0" smtClean="0"/>
              <a:t>вовлеченных </a:t>
            </a:r>
            <a:r>
              <a:rPr lang="ru-RU" b="1" dirty="0"/>
              <a:t>в наркотизацию подростков мужского </a:t>
            </a:r>
            <a:r>
              <a:rPr lang="ru-RU" b="1" dirty="0" smtClean="0"/>
              <a:t>пола.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Мужчины превосходят женщин в агрессивности, стремлении к доминированию, у них более выражено исследовательское поведение, стремление к изучению нового 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en-US" b="1" dirty="0" smtClean="0"/>
              <a:t>[</a:t>
            </a:r>
            <a:r>
              <a:rPr lang="ru-RU" b="1" dirty="0" smtClean="0"/>
              <a:t>А.Г. Макеева, 2010</a:t>
            </a:r>
            <a:r>
              <a:rPr lang="en-US" b="1" dirty="0" smtClean="0"/>
              <a:t>]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2714644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2747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Анализ масштабов распространенности различных форм наркотизма среди подростков разных полов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240" y="1785926"/>
            <a:ext cx="5786478" cy="464347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Мальчики и юноши раньше, нежели девочки и девушки, знакомятся с различными формами наркотизма.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Первичные пробы курения и алкоголя, носящие характер «экспериментирования», у мальчиков происходят в среднем в возрасте 10 лет, у девочек — в 11-11,5 лет.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Средний возраст вовлечения в использование наркотиков мальчиков и юношей — 14,5 лет, девушек — 15,5-16 лет </a:t>
            </a:r>
            <a:r>
              <a:rPr lang="en-US" b="1" dirty="0" smtClean="0"/>
              <a:t>[</a:t>
            </a:r>
            <a:r>
              <a:rPr lang="ru-RU" b="1" dirty="0" smtClean="0"/>
              <a:t>А.Г. Макеева, 2010</a:t>
            </a:r>
            <a:r>
              <a:rPr lang="en-US" b="1" dirty="0" smtClean="0"/>
              <a:t>]</a:t>
            </a:r>
            <a:endParaRPr lang="ru-RU" b="1" dirty="0" smtClean="0"/>
          </a:p>
          <a:p>
            <a:pPr>
              <a:buFont typeface="Wingdings" pitchFamily="2" charset="2"/>
              <a:buChar char="q"/>
            </a:pPr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2714645" cy="411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593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Анализ масштабов распространенности различных форм наркотизма среди подростков разных полов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4678" y="1600200"/>
            <a:ext cx="5472122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Мужская специфика наркотизма сохранялась длительное время, однако сегодня ситуация постепенно меняется.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В случае с использованием наркотических веществ число девушек увеличилось в 2,5 раза. В случае использования алкоголя (в 1,5 раза) и в случае с курением (в 1,6 раза) </a:t>
            </a:r>
          </a:p>
          <a:p>
            <a:pPr>
              <a:buNone/>
            </a:pPr>
            <a:r>
              <a:rPr lang="ru-RU" b="1" dirty="0" smtClean="0"/>
              <a:t>     </a:t>
            </a:r>
            <a:r>
              <a:rPr lang="en-US" b="1" dirty="0" smtClean="0"/>
              <a:t>[</a:t>
            </a:r>
            <a:r>
              <a:rPr lang="ru-RU" b="1" dirty="0" smtClean="0"/>
              <a:t>А.Г. Макеева, 2010</a:t>
            </a:r>
            <a:r>
              <a:rPr lang="en-US" b="1" dirty="0" smtClean="0"/>
              <a:t>]</a:t>
            </a:r>
            <a:r>
              <a:rPr lang="ru-RU" b="1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2857520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862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Анализ масштабов распространенности различных форм наркотизма среди подростков разных полов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8992" y="2071678"/>
            <a:ext cx="5500726" cy="442915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Несмотря на то, что девочки и девушки знакомятся с наркотизацией позже, нежели юноши, темпы «вхождения в наркотизацию» у них оказываются выше.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Число курящих девушек от 14 к 15 годам возрастает более чем на треть (37%), тогда как в группе подростков-юношей число вовлеченных увеличивается на 20% </a:t>
            </a:r>
            <a:r>
              <a:rPr lang="en-US" b="1" dirty="0" smtClean="0"/>
              <a:t>[</a:t>
            </a:r>
            <a:r>
              <a:rPr lang="ru-RU" b="1" dirty="0" smtClean="0"/>
              <a:t>А.Г. Макеева, 2010</a:t>
            </a:r>
            <a:r>
              <a:rPr lang="en-US" b="1" dirty="0" smtClean="0"/>
              <a:t>]</a:t>
            </a: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3143272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2110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200" b="1" dirty="0" smtClean="0">
                <a:solidFill>
                  <a:srgbClr val="FFFF00"/>
                </a:solidFill>
              </a:rPr>
              <a:t>Несколько вариантов употребления того или иного </a:t>
            </a:r>
            <a:r>
              <a:rPr lang="ru-RU" sz="3200" b="1" dirty="0" err="1" smtClean="0">
                <a:solidFill>
                  <a:srgbClr val="FFFF00"/>
                </a:solidFill>
              </a:rPr>
              <a:t>психоактивного</a:t>
            </a:r>
            <a:r>
              <a:rPr lang="ru-RU" sz="3200" b="1" dirty="0" smtClean="0">
                <a:solidFill>
                  <a:srgbClr val="FFFF00"/>
                </a:solidFill>
              </a:rPr>
              <a:t> вещества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6116" y="1600200"/>
            <a:ext cx="5400684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Первичное приобщение </a:t>
            </a:r>
          </a:p>
          <a:p>
            <a:pPr>
              <a:buNone/>
            </a:pPr>
            <a:r>
              <a:rPr lang="ru-RU" b="1" dirty="0" smtClean="0"/>
              <a:t>    эпизодическое использование (не чаще 1-2 раза в месяц)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Периодическое использование (не чаще 1 раза в неделю)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Систематическое использование (чаще 1 раза в неделю) </a:t>
            </a:r>
            <a:r>
              <a:rPr lang="en-US" b="1" dirty="0" smtClean="0"/>
              <a:t>[</a:t>
            </a:r>
            <a:r>
              <a:rPr lang="ru-RU" b="1" dirty="0" smtClean="0"/>
              <a:t>А.Г. Макеева, 2010</a:t>
            </a:r>
            <a:r>
              <a:rPr lang="en-US" b="1" dirty="0" smtClean="0"/>
              <a:t>]</a:t>
            </a:r>
            <a:endParaRPr lang="ru-RU" b="1" dirty="0" smtClean="0"/>
          </a:p>
          <a:p>
            <a:pPr>
              <a:buFont typeface="Wingdings" pitchFamily="2" charset="2"/>
              <a:buChar char="q"/>
            </a:pPr>
            <a:endParaRPr lang="ru-RU" b="1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2786082" cy="371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2401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Анализ масштабов распространенности различных форм наркотизма среди подростков разных полов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1802" y="1714488"/>
            <a:ext cx="5929354" cy="441167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Большинство среди тех, кто </a:t>
            </a:r>
            <a:r>
              <a:rPr lang="ru-RU" b="1" dirty="0" smtClean="0">
                <a:solidFill>
                  <a:srgbClr val="C00000"/>
                </a:solidFill>
              </a:rPr>
              <a:t>систематически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использует алкоголь и курит, составляют </a:t>
            </a:r>
            <a:r>
              <a:rPr lang="ru-RU" b="1" dirty="0" smtClean="0">
                <a:solidFill>
                  <a:srgbClr val="C00000"/>
                </a:solidFill>
              </a:rPr>
              <a:t>юноши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В группе </a:t>
            </a:r>
            <a:r>
              <a:rPr lang="ru-RU" b="1" dirty="0" smtClean="0">
                <a:solidFill>
                  <a:srgbClr val="C00000"/>
                </a:solidFill>
              </a:rPr>
              <a:t>эпизодически</a:t>
            </a:r>
            <a:r>
              <a:rPr lang="ru-RU" b="1" dirty="0" smtClean="0"/>
              <a:t> использующих алкоголь и эпизодически курящих больше </a:t>
            </a:r>
            <a:r>
              <a:rPr lang="ru-RU" b="1" dirty="0" smtClean="0">
                <a:solidFill>
                  <a:srgbClr val="C00000"/>
                </a:solidFill>
              </a:rPr>
              <a:t>девушек</a:t>
            </a:r>
            <a:r>
              <a:rPr lang="ru-RU" b="1" dirty="0" smtClean="0"/>
              <a:t>.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В случае </a:t>
            </a:r>
            <a:r>
              <a:rPr lang="ru-RU" b="1" dirty="0" smtClean="0">
                <a:solidFill>
                  <a:srgbClr val="C00000"/>
                </a:solidFill>
              </a:rPr>
              <a:t>с использованием наркотиков существенной разницы между подростками разных полов не выявляется.</a:t>
            </a:r>
            <a:r>
              <a:rPr lang="ru-RU" b="1" dirty="0" smtClean="0"/>
              <a:t> У большинства отмечается разовый или эпизодический опыт наркотизации.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Таким образом, уровень вовлеченности в наркотизацию у подростков-юношей оказывается выше по сравнению с девушками </a:t>
            </a:r>
            <a:r>
              <a:rPr lang="en-US" b="1" dirty="0" smtClean="0"/>
              <a:t>[</a:t>
            </a:r>
            <a:r>
              <a:rPr lang="ru-RU" b="1" dirty="0" smtClean="0"/>
              <a:t>А.Г. Макеева, 2010</a:t>
            </a:r>
            <a:r>
              <a:rPr lang="en-US" b="1" dirty="0" smtClean="0"/>
              <a:t>]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b="13746"/>
          <a:stretch>
            <a:fillRect/>
          </a:stretch>
        </p:blipFill>
        <p:spPr bwMode="auto">
          <a:xfrm>
            <a:off x="214282" y="2214554"/>
            <a:ext cx="2790830" cy="2719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21496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Проблемы социальной адаптации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3400" b="1" dirty="0" smtClean="0"/>
              <a:t>68% участников опроса отметили проблемы во взаимоотношениях с родителями, </a:t>
            </a:r>
          </a:p>
          <a:p>
            <a:pPr>
              <a:buFont typeface="Wingdings" pitchFamily="2" charset="2"/>
              <a:buChar char="q"/>
            </a:pPr>
            <a:r>
              <a:rPr lang="ru-RU" sz="3400" b="1" dirty="0" smtClean="0"/>
              <a:t>79% испытывают неудовлетворение от состояния дел, связанных с учебой. </a:t>
            </a:r>
          </a:p>
          <a:p>
            <a:pPr>
              <a:buFont typeface="Wingdings" pitchFamily="2" charset="2"/>
              <a:buChar char="q"/>
            </a:pPr>
            <a:r>
              <a:rPr lang="ru-RU" sz="3400" b="1" dirty="0"/>
              <a:t>В</a:t>
            </a:r>
            <a:r>
              <a:rPr lang="ru-RU" sz="3400" b="1" dirty="0" smtClean="0"/>
              <a:t> группе девушек с высоким уровнем вовлеченности в наркотизацию число тех, у кого есть серьезные проблемы социальной адаптации в семье, составляет 66%, а число тех, у кого отмечаются серьезные трудности в учебе, — 68%. </a:t>
            </a:r>
          </a:p>
          <a:p>
            <a:pPr>
              <a:buFont typeface="Wingdings" pitchFamily="2" charset="2"/>
              <a:buChar char="q"/>
            </a:pPr>
            <a:r>
              <a:rPr lang="ru-RU" sz="3400" b="1" dirty="0" smtClean="0"/>
              <a:t>В группе подростков-юношей число тех, кто испытывает проблемы социальной адаптации, соответственно — 58% и 52%. </a:t>
            </a:r>
          </a:p>
          <a:p>
            <a:pPr>
              <a:buFont typeface="Wingdings" pitchFamily="2" charset="2"/>
              <a:buChar char="q"/>
            </a:pPr>
            <a:r>
              <a:rPr lang="ru-RU" sz="3400" b="1" dirty="0" smtClean="0"/>
              <a:t>Таким образом, можно говорить о более выраженном провоцирующем влиянии на подростков-девушек неблагополучия в социальной среде в сравнении с подростками- юношами </a:t>
            </a:r>
            <a:r>
              <a:rPr lang="en-US" sz="3400" b="1" dirty="0" smtClean="0"/>
              <a:t>[</a:t>
            </a:r>
            <a:r>
              <a:rPr lang="ru-RU" sz="3400" b="1" dirty="0" smtClean="0"/>
              <a:t>А.Г. Макеева, 2010</a:t>
            </a:r>
            <a:r>
              <a:rPr lang="en-US" sz="3400" b="1" dirty="0" smtClean="0"/>
              <a:t>]</a:t>
            </a:r>
            <a:r>
              <a:rPr lang="ru-RU" sz="4000" b="1" dirty="0" smtClean="0"/>
              <a:t>.</a:t>
            </a:r>
            <a:endParaRPr lang="ru-RU" sz="3400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97327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Злоупотребление одурманивающих веществ родителями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240" y="1000108"/>
            <a:ext cx="6000760" cy="57150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Еще Плутарх говорил: «Пьяницы рождают пьяниц».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То же самое можно сказать и в отношении курения, использования наркотиков. 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400" b="1" dirty="0" smtClean="0"/>
              <a:t>Результаты современных исследований подтверждают: для детей родителей, систематически использующих </a:t>
            </a:r>
            <a:r>
              <a:rPr lang="ru-RU" sz="2400" b="1" dirty="0" err="1" smtClean="0"/>
              <a:t>наркогенные</a:t>
            </a:r>
            <a:r>
              <a:rPr lang="ru-RU" sz="2400" b="1" dirty="0" smtClean="0"/>
              <a:t> вещества, резко возрастает вероятность не только раннего знакомства с наркотизацией, но и переход к систематическому употреблению, а затем и формированию зависимости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/>
              <a:t>      </a:t>
            </a:r>
            <a:r>
              <a:rPr lang="en-US" sz="2400" b="1" dirty="0" smtClean="0"/>
              <a:t>[</a:t>
            </a:r>
            <a:r>
              <a:rPr lang="ru-RU" sz="2400" b="1" dirty="0" smtClean="0"/>
              <a:t>А.Г. Макеева, 2010</a:t>
            </a:r>
            <a:r>
              <a:rPr lang="en-US" sz="2400" b="1" dirty="0" smtClean="0"/>
              <a:t>]</a:t>
            </a:r>
            <a:endParaRPr lang="ru-RU" sz="2400" b="1" dirty="0" smtClean="0"/>
          </a:p>
          <a:p>
            <a:pPr>
              <a:buFont typeface="Wingdings" pitchFamily="2" charset="2"/>
              <a:buChar char="q"/>
            </a:pPr>
            <a:endParaRPr lang="ru-RU" sz="2400" b="1" dirty="0"/>
          </a:p>
        </p:txBody>
      </p:sp>
      <p:pic>
        <p:nvPicPr>
          <p:cNvPr id="4" name="Picture 16" descr="55009824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2928958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314324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98% детей , рожденными наркоманами имеют  физические и психические отклонения в развитии</a:t>
            </a:r>
            <a:endParaRPr lang="ru-RU" sz="2000" b="1" dirty="0"/>
          </a:p>
        </p:txBody>
      </p:sp>
      <p:pic>
        <p:nvPicPr>
          <p:cNvPr id="6" name="Рисунок 5" descr="1157678_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00570"/>
            <a:ext cx="2786082" cy="2071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068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Что такое наркомания?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600200"/>
            <a:ext cx="5472122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Греческое слово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en-US" b="1" dirty="0" err="1" smtClean="0">
                <a:solidFill>
                  <a:srgbClr val="FF0000"/>
                </a:solidFill>
              </a:rPr>
              <a:t>narke</a:t>
            </a:r>
            <a:r>
              <a:rPr lang="ru-RU" b="1" dirty="0" smtClean="0">
                <a:solidFill>
                  <a:srgbClr val="FF0000"/>
                </a:solidFill>
              </a:rPr>
              <a:t>» </a:t>
            </a:r>
            <a:r>
              <a:rPr lang="ru-RU" b="1" dirty="0" smtClean="0"/>
              <a:t>означает оцепенение,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en-US" b="1" dirty="0" smtClean="0">
                <a:solidFill>
                  <a:srgbClr val="FF0000"/>
                </a:solidFill>
              </a:rPr>
              <a:t>mania</a:t>
            </a:r>
            <a:r>
              <a:rPr lang="ru-RU" b="1" dirty="0" smtClean="0">
                <a:solidFill>
                  <a:srgbClr val="FF0000"/>
                </a:solidFill>
              </a:rPr>
              <a:t>» </a:t>
            </a:r>
            <a:r>
              <a:rPr lang="ru-RU" b="1" dirty="0" smtClean="0"/>
              <a:t>– безумие, </a:t>
            </a:r>
            <a:r>
              <a:rPr lang="ru-RU" b="1" dirty="0" err="1" smtClean="0"/>
              <a:t>сумашествие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</a:t>
            </a:r>
            <a:r>
              <a:rPr lang="en-US" b="1" dirty="0" smtClean="0"/>
              <a:t>[</a:t>
            </a:r>
            <a:r>
              <a:rPr lang="ru-RU" b="1" dirty="0" smtClean="0"/>
              <a:t>А.Г. Хрипкова, Д.В. Колесов, 1988</a:t>
            </a:r>
            <a:r>
              <a:rPr lang="en-US" b="1" dirty="0" smtClean="0"/>
              <a:t>]</a:t>
            </a:r>
            <a:endParaRPr lang="ru-RU" b="1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Заболевание, выражающееся в физической и психической зависимости от наркотических средств, непреодолимом влечении к ним, постепенно приводящим к глубокому истощению физических и психических функций организма </a:t>
            </a:r>
            <a:r>
              <a:rPr lang="en-US" b="1" dirty="0" smtClean="0"/>
              <a:t>[</a:t>
            </a:r>
            <a:r>
              <a:rPr lang="ru-RU" b="1" dirty="0" smtClean="0"/>
              <a:t>И.Г. </a:t>
            </a:r>
            <a:r>
              <a:rPr lang="ru-RU" b="1" dirty="0" err="1" smtClean="0"/>
              <a:t>Зайнышев</a:t>
            </a:r>
            <a:r>
              <a:rPr lang="ru-RU" b="1" dirty="0" smtClean="0"/>
              <a:t>, 2004</a:t>
            </a:r>
            <a:r>
              <a:rPr lang="en-US" b="1" dirty="0" smtClean="0"/>
              <a:t>]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292895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142852"/>
            <a:ext cx="5757874" cy="127478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Злоупотребление одурманивающих веществ родителями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1802" y="1428736"/>
            <a:ext cx="5929354" cy="514353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3400" b="1" dirty="0" smtClean="0"/>
              <a:t>В ходе исследования, проведенного сотрудниками Института возрастной физиологии РАО, выяснилось, что в семьях курящих девочек вариант «курящая мама» встречается в 4(!) раза чаще, чем в семьях некурящих девочек. </a:t>
            </a:r>
          </a:p>
          <a:p>
            <a:pPr>
              <a:buFont typeface="Wingdings" pitchFamily="2" charset="2"/>
              <a:buChar char="q"/>
            </a:pPr>
            <a:r>
              <a:rPr lang="ru-RU" sz="3400" b="1" dirty="0" smtClean="0"/>
              <a:t>В случае же с курением пап разница между семьями курящих и некурящих девочек составляет всего 1,5 раза.</a:t>
            </a:r>
          </a:p>
          <a:p>
            <a:pPr>
              <a:buFont typeface="Wingdings" pitchFamily="2" charset="2"/>
              <a:buChar char="q"/>
            </a:pPr>
            <a:r>
              <a:rPr lang="ru-RU" sz="3400" b="1" dirty="0" smtClean="0"/>
              <a:t>В семьях курящих мальчиков папы курят почти в два раза чаще, чем в семьях некурящих мальчиков</a:t>
            </a:r>
          </a:p>
          <a:p>
            <a:pPr>
              <a:buFont typeface="Wingdings" pitchFamily="2" charset="2"/>
              <a:buChar char="q"/>
            </a:pPr>
            <a:r>
              <a:rPr lang="ru-RU" sz="3400" b="1" dirty="0" smtClean="0"/>
              <a:t>Что касается варианта, связанного с курением мамы, то эта разница оказывается чуть больше — в 2,5 раза </a:t>
            </a:r>
            <a:r>
              <a:rPr lang="en-US" sz="3400" b="1" dirty="0" smtClean="0"/>
              <a:t>[</a:t>
            </a:r>
            <a:r>
              <a:rPr lang="ru-RU" sz="3400" b="1" dirty="0" smtClean="0"/>
              <a:t>А.Г. Макеева, 2010</a:t>
            </a:r>
            <a:r>
              <a:rPr lang="en-US" sz="3400" b="1" dirty="0" smtClean="0"/>
              <a:t>]</a:t>
            </a:r>
            <a:endParaRPr lang="ru-RU" sz="2800" b="1" dirty="0" smtClean="0"/>
          </a:p>
          <a:p>
            <a:pPr>
              <a:buFont typeface="Wingdings" pitchFamily="2" charset="2"/>
              <a:buChar char="q"/>
            </a:pPr>
            <a:endParaRPr lang="ru-RU" sz="3400" b="1" dirty="0" smtClean="0"/>
          </a:p>
          <a:p>
            <a:pPr>
              <a:buNone/>
            </a:pPr>
            <a:endParaRPr lang="ru-RU" sz="3400" b="1" dirty="0" smtClean="0"/>
          </a:p>
          <a:p>
            <a:endParaRPr lang="ru-RU" b="1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571768" cy="2909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2571768" cy="267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315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Профилактика наркомании </a:t>
            </a:r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[</a:t>
            </a:r>
            <a:r>
              <a:rPr lang="ru-RU" sz="3200" b="1" dirty="0" smtClean="0">
                <a:solidFill>
                  <a:srgbClr val="FFFF00"/>
                </a:solidFill>
              </a:rPr>
              <a:t>И.Г. </a:t>
            </a:r>
            <a:r>
              <a:rPr lang="ru-RU" sz="3200" b="1" dirty="0" err="1" smtClean="0">
                <a:solidFill>
                  <a:srgbClr val="FFFF00"/>
                </a:solidFill>
              </a:rPr>
              <a:t>Зайнышев</a:t>
            </a:r>
            <a:r>
              <a:rPr lang="ru-RU" sz="3200" b="1" dirty="0" smtClean="0">
                <a:solidFill>
                  <a:srgbClr val="FFFF00"/>
                </a:solidFill>
              </a:rPr>
              <a:t>, 2004</a:t>
            </a:r>
            <a:r>
              <a:rPr lang="en-US" sz="3200" b="1" dirty="0" smtClean="0">
                <a:solidFill>
                  <a:srgbClr val="FFFF00"/>
                </a:solidFill>
              </a:rPr>
              <a:t>]</a:t>
            </a:r>
            <a:endParaRPr lang="ru-RU" sz="3200" b="1" dirty="0">
              <a:solidFill>
                <a:srgbClr val="FFFF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5720" y="1142984"/>
            <a:ext cx="8643998" cy="4929222"/>
            <a:chOff x="285720" y="1142984"/>
            <a:chExt cx="8643998" cy="4929222"/>
          </a:xfrm>
        </p:grpSpPr>
        <p:sp>
          <p:nvSpPr>
            <p:cNvPr id="4" name="Скругленная прямоугольная выноска 3"/>
            <p:cNvSpPr/>
            <p:nvPr/>
          </p:nvSpPr>
          <p:spPr>
            <a:xfrm>
              <a:off x="285720" y="1142984"/>
              <a:ext cx="3286148" cy="2214578"/>
            </a:xfrm>
            <a:prstGeom prst="wedgeRoundRectCallo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Объективная информация о негативном действии химических веществ на организм подростка</a:t>
              </a:r>
              <a:endParaRPr lang="ru-RU" sz="2400" b="1" dirty="0"/>
            </a:p>
          </p:txBody>
        </p:sp>
        <p:sp>
          <p:nvSpPr>
            <p:cNvPr id="5" name="Скругленная прямоугольная выноска 4"/>
            <p:cNvSpPr/>
            <p:nvPr/>
          </p:nvSpPr>
          <p:spPr>
            <a:xfrm>
              <a:off x="3714744" y="1142984"/>
              <a:ext cx="2571768" cy="2143140"/>
            </a:xfrm>
            <a:prstGeom prst="wedgeRoundRect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Формирование поведенческих навыков здорового образа жизни</a:t>
              </a:r>
              <a:endParaRPr lang="ru-RU" sz="2400" b="1" dirty="0"/>
            </a:p>
          </p:txBody>
        </p:sp>
        <p:sp>
          <p:nvSpPr>
            <p:cNvPr id="6" name="Скругленная прямоугольная выноска 5"/>
            <p:cNvSpPr/>
            <p:nvPr/>
          </p:nvSpPr>
          <p:spPr>
            <a:xfrm>
              <a:off x="6429388" y="1142984"/>
              <a:ext cx="2500330" cy="2143140"/>
            </a:xfrm>
            <a:prstGeom prst="wedgeRoundRectCallou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Ценностное отношение к своей жизни</a:t>
              </a:r>
              <a:endParaRPr lang="ru-RU" sz="2400" b="1" dirty="0"/>
            </a:p>
          </p:txBody>
        </p:sp>
        <p:sp>
          <p:nvSpPr>
            <p:cNvPr id="7" name="Скругленная прямоугольная выноска 6"/>
            <p:cNvSpPr/>
            <p:nvPr/>
          </p:nvSpPr>
          <p:spPr>
            <a:xfrm>
              <a:off x="285720" y="3929066"/>
              <a:ext cx="3500462" cy="2143140"/>
            </a:xfrm>
            <a:prstGeom prst="wedgeRoundRect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Развивать способность делать свой собственный выбор: подростки должны чувствовать, что им доверяют</a:t>
              </a:r>
              <a:endParaRPr lang="ru-RU" sz="2400" b="1" dirty="0"/>
            </a:p>
          </p:txBody>
        </p:sp>
        <p:sp>
          <p:nvSpPr>
            <p:cNvPr id="8" name="Скругленная прямоугольная выноска 7"/>
            <p:cNvSpPr/>
            <p:nvPr/>
          </p:nvSpPr>
          <p:spPr>
            <a:xfrm>
              <a:off x="4071934" y="3929066"/>
              <a:ext cx="4786346" cy="2143140"/>
            </a:xfrm>
            <a:prstGeom prst="wedgeRoundRectCallou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Способствовать становлению рефлексивной позиции подростка на основе создания поля его самореализации как личности и индивидуальности</a:t>
              </a:r>
              <a:endParaRPr lang="ru-RU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Какую опасность для общества и государства представляет проблема наркомании?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Люди, употребляющие наркотики, перестают быть продуктивными членами общества.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Не способны к воспроизводству потомства.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Будучи физически и юридически гражданами государства, они не только не приносят пользы, но причиняют вред.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Наркомания становится как бы болезнью общества, разрушая его изнутри, убивая одного за другим людей, как заразная болезнь клетки пораженного организма 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en-US" b="1" dirty="0" smtClean="0"/>
              <a:t>[</a:t>
            </a:r>
            <a:r>
              <a:rPr lang="ru-RU" b="1" dirty="0" smtClean="0"/>
              <a:t>А.Г. Хрипкова, Д.В. Колесов, 1988</a:t>
            </a:r>
            <a:r>
              <a:rPr lang="en-US" b="1" dirty="0" smtClean="0"/>
              <a:t>]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Какую опасность для общества и государства представляет проблема наркомании?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3800" b="1" dirty="0" smtClean="0"/>
              <a:t>Наркомания разрушает семью, а именно крепкая семья является основой существования общества и государства. </a:t>
            </a:r>
          </a:p>
          <a:p>
            <a:pPr>
              <a:buFont typeface="Wingdings" pitchFamily="2" charset="2"/>
              <a:buChar char="q"/>
            </a:pPr>
            <a:r>
              <a:rPr lang="ru-RU" sz="3800" b="1" dirty="0" smtClean="0"/>
              <a:t>Наркоманы болеют тяжелыми инфекционными болезнями и заражают ими других людей. </a:t>
            </a:r>
          </a:p>
          <a:p>
            <a:pPr>
              <a:buFont typeface="Wingdings" pitchFamily="2" charset="2"/>
              <a:buChar char="q"/>
            </a:pPr>
            <a:r>
              <a:rPr lang="ru-RU" sz="3800" b="1" dirty="0" smtClean="0"/>
              <a:t>В недрах наркомафии обращаются огромные деньги. Эти суммы настолько велики, что наркомафия может подкупить и подчинить себе государственный аппарат. </a:t>
            </a:r>
          </a:p>
          <a:p>
            <a:pPr>
              <a:buFont typeface="Wingdings" pitchFamily="2" charset="2"/>
              <a:buChar char="q"/>
            </a:pPr>
            <a:r>
              <a:rPr lang="ru-RU" sz="3800" b="1" dirty="0" smtClean="0"/>
              <a:t>Наркомафия может содержать целую армию террористов, притонов и т.д., вовлекает в употребление наркотиков все большее и большее число людей. Где наркотики, там всегда преступность</a:t>
            </a:r>
            <a:r>
              <a:rPr lang="en-US" sz="3800" b="1" dirty="0" smtClean="0"/>
              <a:t> </a:t>
            </a:r>
            <a:r>
              <a:rPr lang="ru-RU" sz="3800" b="1" dirty="0" smtClean="0"/>
              <a:t>[А.Г. Хрипкова, Д.В. Колесов, 1988]</a:t>
            </a:r>
          </a:p>
          <a:p>
            <a:pPr>
              <a:buNone/>
            </a:pPr>
            <a:endParaRPr lang="en-US" sz="3800" b="1" dirty="0" smtClean="0"/>
          </a:p>
          <a:p>
            <a:pPr>
              <a:buNone/>
            </a:pPr>
            <a:r>
              <a:rPr lang="ru-RU" sz="3800" b="1" dirty="0" smtClean="0"/>
              <a:t> </a:t>
            </a:r>
            <a:r>
              <a:rPr lang="en-US" sz="3800" b="1" dirty="0" smtClean="0"/>
              <a:t> </a:t>
            </a:r>
            <a:endParaRPr lang="ru-RU" sz="38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Какую опасность для общества и государства представляет проблема наркомании?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3800" b="1" dirty="0" smtClean="0"/>
              <a:t>Наркоманы легко управляемы. Будучи зависимыми от наркотика, они лишены человеческой свободы, воли и становятся послушным инструментом, выполняющим приказы того, кто им управляет. </a:t>
            </a:r>
          </a:p>
          <a:p>
            <a:pPr>
              <a:buFont typeface="Wingdings" pitchFamily="2" charset="2"/>
              <a:buChar char="q"/>
            </a:pPr>
            <a:r>
              <a:rPr lang="ru-RU" sz="3800" b="1" dirty="0" smtClean="0"/>
              <a:t>Организованная преступность всегда так или иначе связана с наркомафией. </a:t>
            </a:r>
          </a:p>
          <a:p>
            <a:pPr>
              <a:buFont typeface="Wingdings" pitchFamily="2" charset="2"/>
              <a:buChar char="q"/>
            </a:pPr>
            <a:r>
              <a:rPr lang="ru-RU" sz="3800" b="1" dirty="0" smtClean="0"/>
              <a:t>Наркомания представляет из себя такое бедствие, как война, а может быть, еще хуже</a:t>
            </a:r>
            <a:r>
              <a:rPr lang="en-US" sz="3800" b="1" dirty="0" smtClean="0"/>
              <a:t> </a:t>
            </a:r>
            <a:r>
              <a:rPr lang="ru-RU" sz="3800" b="1" dirty="0" smtClean="0"/>
              <a:t>[А.Г. Хрипкова, Д.В. Колесов, 1988]</a:t>
            </a:r>
          </a:p>
          <a:p>
            <a:pPr>
              <a:buFont typeface="Wingdings" pitchFamily="2" charset="2"/>
              <a:buChar char="q"/>
            </a:pPr>
            <a:endParaRPr lang="ru-RU" sz="38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Какую опасность для общества и государства представляет проблема наркомании?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3800" b="1" dirty="0" smtClean="0"/>
              <a:t>Широкое распространение этого порока несет угрозу существованию нации и государства. Внедрение наркомании и других пороков среди молодежи - это самый эффективный способ завоевать и уничтожить страну без огнестрельного или атомного оружия. </a:t>
            </a:r>
          </a:p>
          <a:p>
            <a:pPr>
              <a:buFont typeface="Wingdings" pitchFamily="2" charset="2"/>
              <a:buChar char="q"/>
            </a:pPr>
            <a:r>
              <a:rPr lang="ru-RU" sz="3800" b="1" dirty="0" smtClean="0"/>
              <a:t>Наркомания представляет собой комплексную проблему: духовную, нравственную, медицинскую, государственную, юридическую, социальную и даже политическую </a:t>
            </a:r>
            <a:r>
              <a:rPr lang="en-US" sz="3600" b="1" dirty="0" smtClean="0"/>
              <a:t>[</a:t>
            </a:r>
            <a:r>
              <a:rPr lang="ru-RU" sz="3600" b="1" dirty="0" smtClean="0"/>
              <a:t>А.Г. Хрипкова, Д.В. Колесов, 1988</a:t>
            </a:r>
            <a:r>
              <a:rPr lang="en-US" sz="3600" b="1" dirty="0" smtClean="0"/>
              <a:t>]</a:t>
            </a:r>
            <a:endParaRPr lang="ru-RU" sz="3600" b="1" dirty="0" smtClean="0"/>
          </a:p>
          <a:p>
            <a:pPr>
              <a:buNone/>
            </a:pPr>
            <a:endParaRPr lang="ru-RU" sz="38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642909" y="1696051"/>
            <a:ext cx="8215371" cy="539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31664" bIns="53958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Раздел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IX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, глава 25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Ст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228 </a:t>
            </a:r>
            <a:r>
              <a:rPr lang="ru-RU" sz="2400" b="1" dirty="0" smtClean="0">
                <a:latin typeface="Times New Roman" pitchFamily="18" charset="0"/>
              </a:rPr>
              <a:t>-  Незаконное </a:t>
            </a:r>
            <a:r>
              <a:rPr lang="ru-RU" sz="2400" b="1" dirty="0">
                <a:latin typeface="Times New Roman" pitchFamily="18" charset="0"/>
              </a:rPr>
              <a:t>изготовление, приобретение, хранение, </a:t>
            </a:r>
            <a:r>
              <a:rPr lang="ru-RU" sz="2400" b="1" dirty="0" smtClean="0">
                <a:latin typeface="Times New Roman" pitchFamily="18" charset="0"/>
              </a:rPr>
              <a:t>перевозка</a:t>
            </a:r>
            <a:r>
              <a:rPr lang="ru-RU" sz="2400" b="1" dirty="0">
                <a:latin typeface="Times New Roman" pitchFamily="18" charset="0"/>
              </a:rPr>
              <a:t>, пересылка либо сбыт наркотических средств </a:t>
            </a:r>
            <a:r>
              <a:rPr lang="ru-RU" sz="2400" b="1" dirty="0" smtClean="0">
                <a:latin typeface="Times New Roman" pitchFamily="18" charset="0"/>
              </a:rPr>
              <a:t>или </a:t>
            </a:r>
            <a:r>
              <a:rPr lang="ru-RU" sz="2400" b="1" dirty="0">
                <a:latin typeface="Times New Roman" pitchFamily="18" charset="0"/>
              </a:rPr>
              <a:t>психотропных веществ.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Ст.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229 </a:t>
            </a:r>
            <a:r>
              <a:rPr lang="ru-RU" sz="2400" b="1" dirty="0" smtClean="0">
                <a:latin typeface="Times New Roman" pitchFamily="18" charset="0"/>
              </a:rPr>
              <a:t>-  </a:t>
            </a:r>
            <a:r>
              <a:rPr lang="ru-RU" sz="2400" b="1" dirty="0">
                <a:latin typeface="Times New Roman" pitchFamily="18" charset="0"/>
              </a:rPr>
              <a:t>Хищение либо вымогательство наркотических средств</a:t>
            </a:r>
            <a:r>
              <a:rPr lang="ru-RU" sz="2400" b="1" dirty="0" smtClean="0">
                <a:latin typeface="Times New Roman" pitchFamily="18" charset="0"/>
              </a:rPr>
              <a:t>, либо </a:t>
            </a:r>
            <a:r>
              <a:rPr lang="ru-RU" sz="2400" b="1" dirty="0">
                <a:latin typeface="Times New Roman" pitchFamily="18" charset="0"/>
              </a:rPr>
              <a:t>психотропных средств.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Ст.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230 </a:t>
            </a:r>
            <a:r>
              <a:rPr lang="ru-RU" sz="2400" b="1" dirty="0" smtClean="0">
                <a:latin typeface="Times New Roman" pitchFamily="18" charset="0"/>
              </a:rPr>
              <a:t>-  </a:t>
            </a:r>
            <a:r>
              <a:rPr lang="ru-RU" sz="2400" b="1" dirty="0">
                <a:latin typeface="Times New Roman" pitchFamily="18" charset="0"/>
              </a:rPr>
              <a:t>Склонение к потреблению наркотических средств </a:t>
            </a:r>
            <a:r>
              <a:rPr lang="ru-RU" sz="2400" b="1" dirty="0" smtClean="0">
                <a:latin typeface="Times New Roman" pitchFamily="18" charset="0"/>
              </a:rPr>
              <a:t>или </a:t>
            </a:r>
            <a:r>
              <a:rPr lang="ru-RU" sz="2400" b="1" dirty="0">
                <a:latin typeface="Times New Roman" pitchFamily="18" charset="0"/>
              </a:rPr>
              <a:t>психотропных веществ.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Ст.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231 </a:t>
            </a:r>
            <a:r>
              <a:rPr lang="ru-RU" sz="2400" b="1" dirty="0" smtClean="0">
                <a:latin typeface="Times New Roman" pitchFamily="18" charset="0"/>
              </a:rPr>
              <a:t>-  </a:t>
            </a:r>
            <a:r>
              <a:rPr lang="ru-RU" sz="2400" b="1" dirty="0">
                <a:latin typeface="Times New Roman" pitchFamily="18" charset="0"/>
              </a:rPr>
              <a:t>Незаконное культивирование запрещенных </a:t>
            </a:r>
          </a:p>
          <a:p>
            <a:r>
              <a:rPr lang="ru-RU" sz="2400" b="1" dirty="0">
                <a:latin typeface="Times New Roman" pitchFamily="18" charset="0"/>
              </a:rPr>
              <a:t>к возделыванию растений, содержащих наркотические вещества.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III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, глава 10,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ст. 73 </a:t>
            </a:r>
            <a:r>
              <a:rPr lang="ru-RU" sz="2400" b="1" dirty="0">
                <a:latin typeface="Times New Roman" pitchFamily="18" charset="0"/>
              </a:rPr>
              <a:t>– </a:t>
            </a:r>
            <a:r>
              <a:rPr lang="ru-RU" sz="2400" b="1" dirty="0" smtClean="0">
                <a:latin typeface="Times New Roman" pitchFamily="18" charset="0"/>
              </a:rPr>
              <a:t>О </a:t>
            </a:r>
            <a:r>
              <a:rPr lang="ru-RU" sz="2400" b="1" dirty="0">
                <a:latin typeface="Times New Roman" pitchFamily="18" charset="0"/>
              </a:rPr>
              <a:t>лечении от </a:t>
            </a:r>
            <a:r>
              <a:rPr lang="ru-RU" sz="2400" b="1" dirty="0" smtClean="0">
                <a:latin typeface="Times New Roman" pitchFamily="18" charset="0"/>
              </a:rPr>
              <a:t>наркомании</a:t>
            </a:r>
          </a:p>
          <a:p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357166"/>
            <a:ext cx="82153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Уголовная ответственность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</a:rPr>
              <a:t>[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</a:rPr>
              <a:t>УК РФ, 1996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</a:rPr>
              <a:t>]</a:t>
            </a:r>
            <a:endParaRPr lang="ru-RU" sz="48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endParaRPr lang="ru-RU" sz="4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</a:rPr>
              <a:t>  </a:t>
            </a:r>
            <a:endParaRPr lang="ru-RU" sz="48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endParaRPr lang="ru-RU" sz="4800" b="1" dirty="0" smtClean="0">
              <a:solidFill>
                <a:srgbClr val="FFFF00"/>
              </a:solidFill>
            </a:endParaRPr>
          </a:p>
          <a:p>
            <a:pPr algn="ctr"/>
            <a:endParaRPr lang="ru-RU" sz="4800" b="1" dirty="0" smtClean="0">
              <a:solidFill>
                <a:srgbClr val="FFFF00"/>
              </a:solidFill>
            </a:endParaRPr>
          </a:p>
          <a:p>
            <a:pPr algn="ctr"/>
            <a:endParaRPr lang="ru-RU" sz="4800" b="1" dirty="0" smtClean="0">
              <a:solidFill>
                <a:srgbClr val="FFFF00"/>
              </a:solidFill>
            </a:endParaRPr>
          </a:p>
          <a:p>
            <a:pPr algn="ctr"/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26 июня</a:t>
            </a:r>
            <a:endParaRPr lang="ru-RU" sz="11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928802"/>
            <a:ext cx="8358246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БОРЬБЫ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НАРКОМАНИЕЙ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РАСПРОСТРАНЕНИЕМ НАРКОТИКОВ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00105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Вывод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4612" y="1556792"/>
            <a:ext cx="6286544" cy="508691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1. </a:t>
            </a:r>
            <a:r>
              <a:rPr lang="ru-RU" b="1" dirty="0" err="1" smtClean="0">
                <a:solidFill>
                  <a:srgbClr val="C00000"/>
                </a:solidFill>
              </a:rPr>
              <a:t>Наркотизм</a:t>
            </a:r>
            <a:r>
              <a:rPr lang="ru-RU" b="1" dirty="0" smtClean="0"/>
              <a:t> – явление , обладающее универсальной опасностью для физического здоровья и социального статуса человека, вне зависимости от его  пола.</a:t>
            </a:r>
          </a:p>
          <a:p>
            <a:pPr>
              <a:buNone/>
            </a:pPr>
            <a:r>
              <a:rPr lang="ru-RU" b="1" dirty="0" smtClean="0"/>
              <a:t>2. При употреблении любого вида наркотика прежде всего страдает воля, человек прекращает учиться, бросает работу, становиться неспособен к продуктивной деятельности.</a:t>
            </a:r>
          </a:p>
        </p:txBody>
      </p:sp>
      <p:pic>
        <p:nvPicPr>
          <p:cNvPr id="4" name="Рисунок 3" descr="82-rev[1_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2470147" cy="2656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726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Наркотический бум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600200"/>
            <a:ext cx="5757874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4400" b="1" dirty="0" smtClean="0"/>
              <a:t>Охватил в последние десятилетия многие страны мира</a:t>
            </a:r>
          </a:p>
          <a:p>
            <a:pPr>
              <a:buFont typeface="Wingdings" pitchFamily="2" charset="2"/>
              <a:buChar char="q"/>
            </a:pPr>
            <a:r>
              <a:rPr lang="ru-RU" sz="4400" b="1" dirty="0" smtClean="0"/>
              <a:t>Набирает силу во всей России</a:t>
            </a:r>
          </a:p>
          <a:p>
            <a:pPr>
              <a:buFont typeface="Wingdings" pitchFamily="2" charset="2"/>
              <a:buChar char="q"/>
            </a:pPr>
            <a:r>
              <a:rPr lang="ru-RU" sz="4400" b="1" dirty="0" smtClean="0"/>
              <a:t>Набирает силу и в нашем городе</a:t>
            </a:r>
            <a:r>
              <a:rPr lang="en-US" sz="4400" b="1" dirty="0" smtClean="0"/>
              <a:t> </a:t>
            </a: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    </a:t>
            </a:r>
            <a:r>
              <a:rPr lang="en-US" sz="4400" b="1" dirty="0" smtClean="0"/>
              <a:t>[</a:t>
            </a:r>
            <a:r>
              <a:rPr lang="ru-RU" sz="4400" b="1" dirty="0" smtClean="0"/>
              <a:t>Д.В. Колесов, Я.В. Соколов, 2001</a:t>
            </a:r>
            <a:r>
              <a:rPr lang="en-US" sz="4400" b="1" dirty="0" smtClean="0"/>
              <a:t>]</a:t>
            </a:r>
            <a:endParaRPr lang="ru-RU" sz="4400" b="1" dirty="0" smtClean="0"/>
          </a:p>
          <a:p>
            <a:pPr>
              <a:buFont typeface="Wingdings" pitchFamily="2" charset="2"/>
              <a:buChar char="q"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22860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74638"/>
            <a:ext cx="4900618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</a:rPr>
              <a:t>Вывод</a:t>
            </a:r>
            <a:endParaRPr lang="ru-RU" sz="8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600200"/>
            <a:ext cx="5286412" cy="48291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3. Никто из погибающих наркоманов не собирался продолжать приём наркотиков, все хотели лишь попробовать, удовлетворить любопытство.</a:t>
            </a:r>
          </a:p>
          <a:p>
            <a:pPr>
              <a:buNone/>
            </a:pPr>
            <a:r>
              <a:rPr lang="ru-RU" b="1" dirty="0" smtClean="0"/>
              <a:t>4. </a:t>
            </a:r>
            <a:r>
              <a:rPr lang="ru-RU" b="1" dirty="0" smtClean="0">
                <a:solidFill>
                  <a:srgbClr val="C00000"/>
                </a:solidFill>
              </a:rPr>
              <a:t>Конец, как правило, трагичен: загублена человеческая судьба, сама жизнь!</a:t>
            </a:r>
          </a:p>
          <a:p>
            <a:pPr>
              <a:buNone/>
            </a:pPr>
            <a:r>
              <a:rPr lang="ru-RU" b="1" dirty="0" smtClean="0"/>
              <a:t>5. </a:t>
            </a:r>
            <a:r>
              <a:rPr lang="ru-RU" b="1" dirty="0" smtClean="0">
                <a:solidFill>
                  <a:srgbClr val="C00000"/>
                </a:solidFill>
              </a:rPr>
              <a:t>Наркомания – неизлечимое заболевание.</a:t>
            </a:r>
            <a:r>
              <a:rPr lang="ru-RU" b="1" dirty="0" smtClean="0"/>
              <a:t> Врачи могут лишь облегчить страдания наркомана.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21471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3214710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</a:rPr>
              <a:t>Вывод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428736"/>
            <a:ext cx="4286280" cy="50006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6. Необходимо подкреплять интерес в обществе к здоровью как условию достижения успеха, символу социального успеха, привлекательности</a:t>
            </a:r>
          </a:p>
          <a:p>
            <a:pPr>
              <a:buNone/>
            </a:pPr>
            <a:r>
              <a:rPr lang="ru-RU" b="1" dirty="0" smtClean="0"/>
              <a:t>7. Необходимо подкрепление различных форм активного досуга</a:t>
            </a:r>
          </a:p>
          <a:p>
            <a:endParaRPr lang="ru-RU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071966" cy="370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ln w="76200" cmpd="tri">
            <a:solidFill>
              <a:srgbClr val="4D4D4D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ru-RU" sz="4800" b="1" dirty="0" smtClean="0">
                <a:solidFill>
                  <a:srgbClr val="FFFF00"/>
                </a:solidFill>
              </a:rPr>
              <a:t>Источники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000" b="1" dirty="0" smtClean="0"/>
              <a:t>Александров А.А. Наркотики: как сказать нет //Биология в школе . -1999. - № 5-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000" b="1" dirty="0" smtClean="0"/>
              <a:t>       с. 20-21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000" b="1" dirty="0" err="1" smtClean="0"/>
              <a:t>Зайнышев</a:t>
            </a:r>
            <a:r>
              <a:rPr lang="ru-RU" sz="2000" b="1" dirty="0" smtClean="0"/>
              <a:t> И.Г. Технология социальной работы. – М., 2004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000" b="1" dirty="0" smtClean="0"/>
              <a:t>Колесов Д.В., Я.В. Соколов. </a:t>
            </a:r>
            <a:r>
              <a:rPr lang="ru-RU" sz="2000" b="1" dirty="0" err="1" smtClean="0"/>
              <a:t>Граждановедение</a:t>
            </a:r>
            <a:r>
              <a:rPr lang="ru-RU" sz="2000" b="1" dirty="0" smtClean="0"/>
              <a:t>. Наш выбор: без наркотиков. – М., 2001.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000" b="1" dirty="0" err="1" smtClean="0"/>
              <a:t>Коробкина</a:t>
            </a:r>
            <a:r>
              <a:rPr lang="ru-RU" sz="2000" b="1" dirty="0" smtClean="0"/>
              <a:t> З.В., Попов В.А. Профилактика наркотической зависимости у детей и молодёжи.– М., 2002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000" b="1" dirty="0" smtClean="0"/>
              <a:t>Колесов Д.В. Эволюция психики и природа </a:t>
            </a:r>
            <a:r>
              <a:rPr lang="ru-RU" sz="2000" b="1" dirty="0" err="1" smtClean="0"/>
              <a:t>наркотизма</a:t>
            </a:r>
            <a:r>
              <a:rPr lang="ru-RU" sz="2000" b="1" dirty="0" smtClean="0"/>
              <a:t>. – М., 1999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000" b="1" dirty="0" smtClean="0"/>
              <a:t>Макеева А.Г. </a:t>
            </a:r>
            <a:r>
              <a:rPr lang="ru-RU" sz="2000" b="1" dirty="0" err="1" smtClean="0"/>
              <a:t>Гендерные</a:t>
            </a:r>
            <a:r>
              <a:rPr lang="ru-RU" sz="2000" b="1" dirty="0" smtClean="0"/>
              <a:t> особенности подросткового </a:t>
            </a:r>
            <a:r>
              <a:rPr lang="ru-RU" sz="2000" b="1" dirty="0" err="1" smtClean="0"/>
              <a:t>наркотизма</a:t>
            </a:r>
            <a:r>
              <a:rPr lang="ru-RU" sz="2000" b="1" dirty="0" smtClean="0"/>
              <a:t>//Биология в школе. – 2010. - № 4-с. 9-16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000" b="1" dirty="0" smtClean="0"/>
              <a:t>Рожков М.И. , Ковальчук М.А. Профилактика наркомании у подростков.– М., 2003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000" b="1" dirty="0" smtClean="0"/>
              <a:t>Хрипкова А.Г., Д.В. Колесов, Гигиена и здоровье школьника. – М., 1988</a:t>
            </a:r>
            <a:endParaRPr lang="en-US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000" b="1" dirty="0" smtClean="0"/>
              <a:t>Популярная медицинская энциклопедия . – М., 1987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000" b="1" dirty="0" smtClean="0"/>
              <a:t>Статистика распространения наркомании в России в 2000-2010 г.г. Справка РИА Новости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000" b="1" dirty="0" smtClean="0"/>
              <a:t>Уголовный кодекс Российской Федерации, - М., 1996</a:t>
            </a:r>
            <a:endParaRPr lang="en-US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000" b="1" dirty="0" smtClean="0"/>
              <a:t>[Электронный ресурс]. </a:t>
            </a:r>
            <a:r>
              <a:rPr lang="en-US" sz="2000" b="1" dirty="0" smtClean="0"/>
              <a:t>URL</a:t>
            </a:r>
            <a:r>
              <a:rPr lang="ru-RU" sz="2000" b="1" dirty="0" smtClean="0"/>
              <a:t>: </a:t>
            </a:r>
            <a:r>
              <a:rPr lang="en-US" sz="2000" b="1" dirty="0" smtClean="0"/>
              <a:t>http://www.narkotiki.ru,  </a:t>
            </a:r>
            <a:r>
              <a:rPr lang="ru-RU" sz="2000" b="1" dirty="0" smtClean="0"/>
              <a:t>(дата обращения </a:t>
            </a:r>
            <a:r>
              <a:rPr lang="en-US" sz="2000" b="1" dirty="0" smtClean="0"/>
              <a:t>01</a:t>
            </a:r>
            <a:r>
              <a:rPr lang="ru-RU" sz="2000" b="1" dirty="0" smtClean="0"/>
              <a:t>.</a:t>
            </a:r>
            <a:r>
              <a:rPr lang="en-US" sz="2000" b="1" dirty="0" smtClean="0"/>
              <a:t>11</a:t>
            </a:r>
            <a:r>
              <a:rPr lang="ru-RU" sz="2000" b="1" dirty="0" smtClean="0"/>
              <a:t>.2011)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000" b="1" dirty="0" smtClean="0"/>
              <a:t>[Электронный ресурс]. </a:t>
            </a:r>
            <a:r>
              <a:rPr lang="en-US" sz="2000" b="1" dirty="0" smtClean="0"/>
              <a:t>URL</a:t>
            </a:r>
            <a:r>
              <a:rPr lang="ru-RU" sz="2000" b="1" dirty="0" smtClean="0"/>
              <a:t>: </a:t>
            </a:r>
            <a:r>
              <a:rPr lang="en-US" sz="2000" b="1" dirty="0" smtClean="0"/>
              <a:t>http</a:t>
            </a:r>
            <a:r>
              <a:rPr lang="ru-RU" sz="2000" b="1" dirty="0" smtClean="0"/>
              <a:t>://</a:t>
            </a:r>
            <a:r>
              <a:rPr lang="en-US" sz="2000" b="1" dirty="0" smtClean="0"/>
              <a:t>www</a:t>
            </a:r>
            <a:r>
              <a:rPr lang="ru-RU" sz="2000" b="1" dirty="0" smtClean="0"/>
              <a:t>.</a:t>
            </a:r>
            <a:r>
              <a:rPr lang="en-US" sz="2000" b="1" dirty="0" smtClean="0"/>
              <a:t>wikipedia.org</a:t>
            </a:r>
            <a:r>
              <a:rPr lang="ru-RU" sz="2000" b="1" dirty="0" smtClean="0"/>
              <a:t>, (дата обращения</a:t>
            </a:r>
            <a:r>
              <a:rPr lang="en-US" sz="2000" b="1" dirty="0" smtClean="0"/>
              <a:t> 02.11</a:t>
            </a:r>
            <a:r>
              <a:rPr lang="ru-RU" sz="2000" b="1" dirty="0" smtClean="0"/>
              <a:t>.2011)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000" b="1" dirty="0" smtClean="0"/>
              <a:t>[Электронный ресурс]. </a:t>
            </a:r>
            <a:r>
              <a:rPr lang="en-US" sz="2000" b="1" dirty="0" smtClean="0"/>
              <a:t>URL</a:t>
            </a:r>
            <a:r>
              <a:rPr lang="ru-RU" sz="2000" b="1" dirty="0" smtClean="0"/>
              <a:t>: </a:t>
            </a:r>
            <a:r>
              <a:rPr lang="en-US" sz="2000" b="1" dirty="0" smtClean="0"/>
              <a:t>http</a:t>
            </a:r>
            <a:r>
              <a:rPr lang="ru-RU" sz="2000" b="1" dirty="0" smtClean="0"/>
              <a:t>:/</a:t>
            </a:r>
            <a:r>
              <a:rPr lang="en-US" sz="2000" b="1" dirty="0" smtClean="0"/>
              <a:t>/images.yandex.ru</a:t>
            </a:r>
            <a:r>
              <a:rPr lang="ru-RU" sz="2000" b="1" dirty="0" smtClean="0"/>
              <a:t>, (дата обращения</a:t>
            </a:r>
            <a:r>
              <a:rPr lang="en-US" sz="2000" b="1" dirty="0" smtClean="0"/>
              <a:t> 03.11</a:t>
            </a:r>
            <a:r>
              <a:rPr lang="ru-RU" sz="2000" b="1" dirty="0" smtClean="0"/>
              <a:t>.2011) </a:t>
            </a:r>
            <a:endParaRPr lang="en-US" sz="20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000" b="1" dirty="0" smtClean="0"/>
              <a:t> </a:t>
            </a:r>
            <a:r>
              <a:rPr lang="ru-RU" sz="2000" b="1" dirty="0" smtClean="0"/>
              <a:t>[Электронный ресурс]. </a:t>
            </a:r>
            <a:r>
              <a:rPr lang="en-US" sz="2000" b="1" dirty="0" smtClean="0"/>
              <a:t>URL</a:t>
            </a:r>
            <a:r>
              <a:rPr lang="ru-RU" sz="2000" b="1" dirty="0" smtClean="0"/>
              <a:t>: </a:t>
            </a:r>
            <a:r>
              <a:rPr lang="en-US" sz="2000" b="1" dirty="0" smtClean="0"/>
              <a:t>http</a:t>
            </a:r>
            <a:r>
              <a:rPr lang="ru-RU" sz="2000" b="1" dirty="0" smtClean="0"/>
              <a:t>:</a:t>
            </a:r>
            <a:r>
              <a:rPr lang="en-US" sz="2000" b="1" dirty="0" smtClean="0"/>
              <a:t>//www.megamed.spb.ru</a:t>
            </a:r>
            <a:r>
              <a:rPr lang="ru-RU" sz="2000" b="1" dirty="0" smtClean="0"/>
              <a:t>, (дата обращения 05.11.2011)</a:t>
            </a:r>
            <a:endParaRPr lang="en-US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6600CC"/>
              </a:buClr>
              <a:buFont typeface="Wingdings" pitchFamily="2" charset="2"/>
              <a:buNone/>
            </a:pPr>
            <a:endParaRPr lang="ru-RU" sz="18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0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0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0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0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0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0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08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08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08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08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08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08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5827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Статистика распространения наркомании в России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в 2000-2010 г.г.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Справка РИА Новости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71472" y="2000240"/>
            <a:ext cx="8358246" cy="4500594"/>
            <a:chOff x="571472" y="2000240"/>
            <a:chExt cx="8358246" cy="450059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71472" y="2000240"/>
              <a:ext cx="3929090" cy="114300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550 тыс. стояли на учёте </a:t>
              </a:r>
            </a:p>
            <a:p>
              <a:pPr algn="ctr"/>
              <a:r>
                <a:rPr lang="ru-RU" sz="2400" b="1" dirty="0" smtClean="0"/>
                <a:t>в 2009 г.</a:t>
              </a:r>
              <a:endParaRPr lang="ru-RU" sz="2400" b="1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857752" y="5786454"/>
              <a:ext cx="4071966" cy="71438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Есть случаи употребления наркотиков детьми 6-7 лет</a:t>
              </a:r>
              <a:endParaRPr lang="ru-RU" sz="2400" b="1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857752" y="4429132"/>
              <a:ext cx="4071966" cy="114300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Средний возраст приобщения к наркотикам – 15-17 лет</a:t>
              </a:r>
              <a:endParaRPr lang="ru-RU" sz="2400" b="1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857752" y="3357562"/>
              <a:ext cx="4071966" cy="8572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60% - молодёжь в возрасте 16-30 лет</a:t>
              </a:r>
              <a:endParaRPr lang="ru-RU" sz="2400" b="1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857752" y="2000240"/>
              <a:ext cx="4000528" cy="114300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Фактически в России </a:t>
              </a:r>
            </a:p>
            <a:p>
              <a:pPr algn="ctr"/>
              <a:r>
                <a:rPr lang="ru-RU" sz="2400" b="1" dirty="0" smtClean="0"/>
                <a:t>2-2,5 млн. наркоманов</a:t>
              </a:r>
              <a:endParaRPr lang="ru-RU" sz="2400" b="1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71472" y="3357562"/>
              <a:ext cx="3929090" cy="8572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/>
                <a:t>20% школьников</a:t>
              </a:r>
              <a:endParaRPr lang="ru-RU" sz="3200" b="1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71472" y="4429132"/>
              <a:ext cx="3929090" cy="107157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20% - люди более старшего возраста</a:t>
              </a:r>
              <a:endParaRPr lang="ru-RU" sz="2400" b="1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71472" y="5715016"/>
              <a:ext cx="3929090" cy="78581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Рост числа детей 9-13 лет, употребляющих наркотики</a:t>
              </a:r>
              <a:endParaRPr lang="ru-RU" sz="2400" b="1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142875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785794"/>
            <a:ext cx="1066800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Наркоторговля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600200"/>
            <a:ext cx="5329246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4000" b="1" dirty="0" smtClean="0"/>
              <a:t>Страшный бизнес, несущий горе и медленную смерть.</a:t>
            </a:r>
          </a:p>
          <a:p>
            <a:pPr>
              <a:buFont typeface="Wingdings" pitchFamily="2" charset="2"/>
              <a:buChar char="q"/>
            </a:pPr>
            <a:r>
              <a:rPr lang="ru-RU" sz="4000" b="1" dirty="0" smtClean="0"/>
              <a:t>Некоторые  люди создали для себя непреодолимые проблемы.</a:t>
            </a:r>
          </a:p>
          <a:p>
            <a:pPr>
              <a:buFont typeface="Wingdings" pitchFamily="2" charset="2"/>
              <a:buChar char="q"/>
            </a:pPr>
            <a:r>
              <a:rPr lang="ru-RU" sz="4000" b="1" dirty="0" smtClean="0"/>
              <a:t>Их настоящее и будущее мрак</a:t>
            </a:r>
            <a:r>
              <a:rPr lang="en-US" sz="4000" b="1" dirty="0" smtClean="0"/>
              <a:t> </a:t>
            </a:r>
          </a:p>
          <a:p>
            <a:pPr>
              <a:buNone/>
            </a:pPr>
            <a:r>
              <a:rPr lang="en-US" sz="4000" b="1" dirty="0" smtClean="0"/>
              <a:t>    [</a:t>
            </a:r>
            <a:r>
              <a:rPr lang="ru-RU" sz="4000" b="1" dirty="0" smtClean="0"/>
              <a:t>Д.В. Колесов, Я.В. Соколов, 2001</a:t>
            </a:r>
            <a:r>
              <a:rPr lang="en-US" sz="4000" b="1" dirty="0" smtClean="0"/>
              <a:t>]</a:t>
            </a:r>
            <a:endParaRPr lang="ru-RU" sz="4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3000396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Трагедия близка…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600200"/>
            <a:ext cx="590075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Из этого мрака всё чаще доносятся совсем юные голоса детей, подростков.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В них боль и отчаяние, мольба о помощи и спасении.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Кричат они так, будто кто-то виноват в их беде, как будто они не знали, в какую трясину лезут!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А может быть, и в самом деле не знали!? Или знали. Но сознательно выбрали наркотический мрак? 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en-US" b="1" dirty="0" smtClean="0"/>
              <a:t>[</a:t>
            </a:r>
            <a:r>
              <a:rPr lang="ru-RU" b="1" dirty="0" smtClean="0"/>
              <a:t>Д.В. Колесов, Я.В. Соколов, 2001</a:t>
            </a:r>
            <a:r>
              <a:rPr lang="en-US" b="1" dirty="0" smtClean="0"/>
              <a:t>]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2428892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7200" b="1" dirty="0" err="1" smtClean="0">
                <a:solidFill>
                  <a:srgbClr val="FFFF00"/>
                </a:solidFill>
              </a:rPr>
              <a:t>Диллема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928802"/>
            <a:ext cx="4038600" cy="4214842"/>
          </a:xfrm>
          <a:ln w="762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Как вы думаете, что делает жизнь приятной, так что хочется жить, как можно дольше?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8802"/>
            <a:ext cx="4038600" cy="4197361"/>
          </a:xfrm>
          <a:ln w="762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smtClean="0"/>
              <a:t>Что делает жизнь неприятной, так, что «даже жить не хочется»?</a:t>
            </a:r>
          </a:p>
          <a:p>
            <a:endParaRPr lang="ru-RU" dirty="0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42852"/>
            <a:ext cx="200026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 t="5382" b="7507"/>
          <a:stretch>
            <a:fillRect/>
          </a:stretch>
        </p:blipFill>
        <p:spPr bwMode="auto">
          <a:xfrm>
            <a:off x="214282" y="142852"/>
            <a:ext cx="2071703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3178</Words>
  <Application>Microsoft Office PowerPoint</Application>
  <PresentationFormat>Экран (4:3)</PresentationFormat>
  <Paragraphs>309</Paragraphs>
  <Slides>52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Внеклассное мероприятие Мультимедийная презентация  «Твой выбор -  жизнь без наркотиков!»</vt:lpstr>
      <vt:lpstr>Цели</vt:lpstr>
      <vt:lpstr>Содержание</vt:lpstr>
      <vt:lpstr>Что такое наркомания?</vt:lpstr>
      <vt:lpstr>Наркотический бум</vt:lpstr>
      <vt:lpstr>Статистика распространения наркомании в России  в 2000-2010 г.г.  Справка РИА Новости</vt:lpstr>
      <vt:lpstr>Наркоторговля</vt:lpstr>
      <vt:lpstr>Трагедия близка…</vt:lpstr>
      <vt:lpstr>Диллема</vt:lpstr>
      <vt:lpstr>Жизнь даётся один раз!</vt:lpstr>
      <vt:lpstr>Жизнь даётся один раз!</vt:lpstr>
      <vt:lpstr> Причины наркомании [Д.В. Колесов, 1999]  </vt:lpstr>
      <vt:lpstr>Основные группы мотивировок причин наркотизма</vt:lpstr>
      <vt:lpstr>Особенности подростковой наркомании</vt:lpstr>
      <vt:lpstr>Особенности подростковой наркомании</vt:lpstr>
      <vt:lpstr>Особенности подростковой наркомании</vt:lpstr>
      <vt:lpstr>Особенности подростковой наркомании</vt:lpstr>
      <vt:lpstr>Особенности подростковой наркомании</vt:lpstr>
      <vt:lpstr>Особенности подростковой наркомании</vt:lpstr>
      <vt:lpstr>Мифы о наркомании  [ А.А. Александров, 1999] </vt:lpstr>
      <vt:lpstr>Классификация наркотических средств</vt:lpstr>
      <vt:lpstr>Пути развития пристрастия к наркотикам</vt:lpstr>
      <vt:lpstr>Стадии формирования наркотической зависимости  [З.В. Коробкина, В.А. Попов, 2002]</vt:lpstr>
      <vt:lpstr> Стадия социальной зависимости </vt:lpstr>
      <vt:lpstr>Стадия психической зависимости</vt:lpstr>
      <vt:lpstr>Стадия физической зависимости</vt:lpstr>
      <vt:lpstr>Абстинентный синдром</vt:lpstr>
      <vt:lpstr>Смерть может наступить уже в самом начале заболевания</vt:lpstr>
      <vt:lpstr>Признаки наркомании [www.narkotiki.ru]</vt:lpstr>
      <vt:lpstr> ГЕНДЕРНЫЕ ОСОБЕННОСТИ  ПОДРОСТКОВОГО НАРКОТИЗМА </vt:lpstr>
      <vt:lpstr>ЧТО ТАКОЕ «ГЕНДЕР?</vt:lpstr>
      <vt:lpstr>Анализ масштабов распространенности различных форм наркотизма среди подростков разных полов</vt:lpstr>
      <vt:lpstr>Анализ масштабов распространенности различных форм наркотизма среди подростков разных полов</vt:lpstr>
      <vt:lpstr>Анализ масштабов распространенности различных форм наркотизма среди подростков разных полов</vt:lpstr>
      <vt:lpstr>Анализ масштабов распространенности различных форм наркотизма среди подростков разных полов</vt:lpstr>
      <vt:lpstr> Несколько вариантов употребления того или иного психоактивного вещества </vt:lpstr>
      <vt:lpstr>Анализ масштабов распространенности различных форм наркотизма среди подростков разных полов</vt:lpstr>
      <vt:lpstr>Проблемы социальной адаптации</vt:lpstr>
      <vt:lpstr>Злоупотребление одурманивающих веществ родителями</vt:lpstr>
      <vt:lpstr>Злоупотребление одурманивающих веществ родителями</vt:lpstr>
      <vt:lpstr>Профилактика наркомании  [И.Г. Зайнышев, 2004]</vt:lpstr>
      <vt:lpstr>Какую опасность для общества и государства представляет проблема наркомании?</vt:lpstr>
      <vt:lpstr>Какую опасность для общества и государства представляет проблема наркомании?</vt:lpstr>
      <vt:lpstr>Какую опасность для общества и государства представляет проблема наркомании?</vt:lpstr>
      <vt:lpstr>Какую опасность для общества и государства представляет проблема наркомании?</vt:lpstr>
      <vt:lpstr>Слайд 46</vt:lpstr>
      <vt:lpstr>26 июня</vt:lpstr>
      <vt:lpstr>Слайд 48</vt:lpstr>
      <vt:lpstr>Вывод</vt:lpstr>
      <vt:lpstr>Вывод</vt:lpstr>
      <vt:lpstr>Вывод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Твой выбор жизнь без наркотиков</dc:title>
  <dc:creator>Русанова Людмила Ивановна</dc:creator>
  <cp:lastModifiedBy>Lunesik</cp:lastModifiedBy>
  <cp:revision>213</cp:revision>
  <dcterms:created xsi:type="dcterms:W3CDTF">2011-11-01T09:49:24Z</dcterms:created>
  <dcterms:modified xsi:type="dcterms:W3CDTF">2012-12-25T15:44:42Z</dcterms:modified>
</cp:coreProperties>
</file>