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6"/>
  </p:notesMasterIdLst>
  <p:sldIdLst>
    <p:sldId id="256" r:id="rId2"/>
    <p:sldId id="258" r:id="rId3"/>
    <p:sldId id="259" r:id="rId4"/>
    <p:sldId id="274" r:id="rId5"/>
    <p:sldId id="260" r:id="rId6"/>
    <p:sldId id="262" r:id="rId7"/>
    <p:sldId id="282" r:id="rId8"/>
    <p:sldId id="263" r:id="rId9"/>
    <p:sldId id="275" r:id="rId10"/>
    <p:sldId id="261" r:id="rId11"/>
    <p:sldId id="264" r:id="rId12"/>
    <p:sldId id="283" r:id="rId13"/>
    <p:sldId id="265" r:id="rId14"/>
    <p:sldId id="276" r:id="rId15"/>
    <p:sldId id="266" r:id="rId16"/>
    <p:sldId id="277" r:id="rId17"/>
    <p:sldId id="279" r:id="rId18"/>
    <p:sldId id="268" r:id="rId19"/>
    <p:sldId id="278" r:id="rId20"/>
    <p:sldId id="280" r:id="rId21"/>
    <p:sldId id="270" r:id="rId22"/>
    <p:sldId id="281" r:id="rId23"/>
    <p:sldId id="272" r:id="rId24"/>
    <p:sldId id="273" r:id="rId25"/>
  </p:sldIdLst>
  <p:sldSz cx="9144000" cy="6858000" type="screen4x3"/>
  <p:notesSz cx="6858000" cy="99456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3529" autoAdjust="0"/>
  </p:normalViewPr>
  <p:slideViewPr>
    <p:cSldViewPr>
      <p:cViewPr>
        <p:scale>
          <a:sx n="100" d="100"/>
          <a:sy n="100" d="100"/>
        </p:scale>
        <p:origin x="-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95E13-5EE9-436B-AC3D-D8829F9106B9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EC814-C810-4205-BDCE-F38F99560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814-C810-4205-BDCE-F38F99560C6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814-C810-4205-BDCE-F38F99560C6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814-C810-4205-BDCE-F38F99560C6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814-C810-4205-BDCE-F38F99560C6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814-C810-4205-BDCE-F38F99560C6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814-C810-4205-BDCE-F38F99560C6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416014" cy="299402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теорем Чевы и Менелая для решения планиметрических задач. Сравнительный анализ в эффективности применения этих теорем по сравнению с другими способами решения планиметрических задач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52600" y="4572000"/>
            <a:ext cx="6934200" cy="1828800"/>
          </a:xfrm>
        </p:spPr>
        <p:txBody>
          <a:bodyPr>
            <a:normAutofit fontScale="25000" lnSpcReduction="20000"/>
          </a:bodyPr>
          <a:lstStyle/>
          <a:p>
            <a:r>
              <a:rPr lang="ru-RU" sz="7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en-US" sz="7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Димитров Денис, </a:t>
            </a:r>
          </a:p>
          <a:p>
            <a:r>
              <a:rPr lang="ru-RU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en-US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«А» класса.</a:t>
            </a:r>
          </a:p>
          <a:p>
            <a:endParaRPr lang="ru-RU" sz="7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7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  <a:r>
              <a:rPr lang="ru-RU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Шабунина Е.И.,</a:t>
            </a:r>
          </a:p>
          <a:p>
            <a:r>
              <a:rPr lang="ru-RU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математики МОУ «Лицей №3».</a:t>
            </a:r>
          </a:p>
          <a:p>
            <a:endParaRPr lang="ru-RU" sz="6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05200" y="0"/>
            <a:ext cx="2289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МОУ  «Лицей №3»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477321" y="6400800"/>
            <a:ext cx="2235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Саров, 2010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16558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9217" grpId="0"/>
      <p:bldP spid="9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6096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Теорема Менелая</a:t>
            </a: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случай</a:t>
            </a: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0" y="1447800"/>
            <a:ext cx="7104324" cy="3950732"/>
            <a:chOff x="914400" y="1371600"/>
            <a:chExt cx="7104324" cy="3950732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914400" y="1371600"/>
              <a:ext cx="7104324" cy="3733800"/>
              <a:chOff x="914400" y="1371600"/>
              <a:chExt cx="7104324" cy="3733800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914400" y="4343400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2" name="Группа 31"/>
              <p:cNvGrpSpPr/>
              <p:nvPr/>
            </p:nvGrpSpPr>
            <p:grpSpPr>
              <a:xfrm>
                <a:off x="1219200" y="1371600"/>
                <a:ext cx="6799524" cy="3733800"/>
                <a:chOff x="1219200" y="1371600"/>
                <a:chExt cx="6799524" cy="3733800"/>
              </a:xfrm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1752600" y="3048000"/>
                  <a:ext cx="3097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a</a:t>
                  </a: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2667000" y="1828800"/>
                  <a:ext cx="3257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b</a:t>
                  </a: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1" name="Группа 30"/>
                <p:cNvGrpSpPr/>
                <p:nvPr/>
              </p:nvGrpSpPr>
              <p:grpSpPr>
                <a:xfrm>
                  <a:off x="1219200" y="1371600"/>
                  <a:ext cx="6799524" cy="3733800"/>
                  <a:chOff x="1219200" y="1371600"/>
                  <a:chExt cx="6799524" cy="3733800"/>
                </a:xfrm>
              </p:grpSpPr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572000" y="4343400"/>
                    <a:ext cx="32893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a:t>C</a:t>
                    </a:r>
                    <a:endParaRPr lang="ru-RU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5257800" y="3200400"/>
                    <a:ext cx="34657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a:t>K</a:t>
                    </a:r>
                    <a:endParaRPr lang="ru-RU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7696200" y="4267200"/>
                    <a:ext cx="32252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a:t>Z</a:t>
                    </a:r>
                    <a:endParaRPr lang="ru-RU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0" name="Группа 29"/>
                  <p:cNvGrpSpPr/>
                  <p:nvPr/>
                </p:nvGrpSpPr>
                <p:grpSpPr>
                  <a:xfrm>
                    <a:off x="1219200" y="1371600"/>
                    <a:ext cx="6553200" cy="3733800"/>
                    <a:chOff x="1219200" y="1371600"/>
                    <a:chExt cx="6553200" cy="3733800"/>
                  </a:xfrm>
                </p:grpSpPr>
                <p:grpSp>
                  <p:nvGrpSpPr>
                    <p:cNvPr id="16392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19200" y="1752600"/>
                      <a:ext cx="6553200" cy="3352800"/>
                      <a:chOff x="2385" y="10155"/>
                      <a:chExt cx="8265" cy="3668"/>
                    </a:xfrm>
                  </p:grpSpPr>
                  <p:grpSp>
                    <p:nvGrpSpPr>
                      <p:cNvPr id="16393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85" y="10155"/>
                        <a:ext cx="8265" cy="2925"/>
                        <a:chOff x="2385" y="10155"/>
                        <a:chExt cx="8265" cy="2925"/>
                      </a:xfrm>
                    </p:grpSpPr>
                    <p:cxnSp>
                      <p:nvCxnSpPr>
                        <p:cNvPr id="16394" name="AutoShape 1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795" y="13080"/>
                          <a:ext cx="3855" cy="0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16395" name="AutoShape 1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 flipV="1">
                          <a:off x="4170" y="10995"/>
                          <a:ext cx="6480" cy="2085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16396" name="AutoShape 1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2385" y="10155"/>
                          <a:ext cx="2520" cy="2925"/>
                        </a:xfrm>
                        <a:prstGeom prst="straightConnector1">
                          <a:avLst/>
                        </a:prstGeom>
                        <a:noFill/>
                        <a:ln w="28575">
                          <a:solidFill>
                            <a:schemeClr val="accent6">
                              <a:lumMod val="75000"/>
                            </a:schemeClr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16397" name="AutoShape 1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385" y="13080"/>
                          <a:ext cx="4410" cy="0"/>
                        </a:xfrm>
                        <a:prstGeom prst="straightConnector1">
                          <a:avLst/>
                        </a:prstGeom>
                        <a:noFill/>
                        <a:ln w="28575">
                          <a:solidFill>
                            <a:schemeClr val="accent6">
                              <a:lumMod val="75000"/>
                            </a:schemeClr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16398" name="AutoShape 1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 flipV="1">
                          <a:off x="4905" y="10155"/>
                          <a:ext cx="1890" cy="2925"/>
                        </a:xfrm>
                        <a:prstGeom prst="straightConnector1">
                          <a:avLst/>
                        </a:prstGeom>
                        <a:noFill/>
                        <a:ln w="28575">
                          <a:solidFill>
                            <a:schemeClr val="accent6">
                              <a:lumMod val="75000"/>
                            </a:schemeClr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16399" name="AutoShape 1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6795" y="12105"/>
                          <a:ext cx="840" cy="975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grpSp>
                    <p:nvGrpSpPr>
                      <p:cNvPr id="16400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85" y="13080"/>
                        <a:ext cx="8265" cy="743"/>
                        <a:chOff x="2385" y="13080"/>
                        <a:chExt cx="8265" cy="743"/>
                      </a:xfrm>
                    </p:grpSpPr>
                    <p:cxnSp>
                      <p:nvCxnSpPr>
                        <p:cNvPr id="16406" name="AutoShape 2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385" y="13080"/>
                          <a:ext cx="0" cy="743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16407" name="AutoShape 2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0650" y="13080"/>
                          <a:ext cx="0" cy="721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16408" name="AutoShape 2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385" y="13635"/>
                          <a:ext cx="8265" cy="0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prstDash val="lgDash"/>
                          <a:round/>
                          <a:headEnd type="stealth" w="med" len="lg"/>
                          <a:tailEnd type="stealth" w="med" len="lg"/>
                        </a:ln>
                      </p:spPr>
                    </p:cxnSp>
                  </p:grpSp>
                </p:grpSp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3048000" y="1371600"/>
                      <a:ext cx="3417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3810000" y="2667000"/>
                      <a:ext cx="3048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Y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3505200" y="2057400"/>
                      <a:ext cx="29848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c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4267200" y="3429000"/>
                    <a:ext cx="32733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a:t>d</a:t>
                    </a:r>
                    <a:endParaRPr lang="ru-RU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5029200" y="3733800"/>
                    <a:ext cx="228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a:t>e</a:t>
                    </a:r>
                    <a:endParaRPr lang="ru-RU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6019800" y="4114800"/>
                    <a:ext cx="39786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a:t>m</a:t>
                    </a:r>
                    <a:endParaRPr lang="ru-RU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4419600" y="4572000"/>
                    <a:ext cx="32733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a:t>n</a:t>
                    </a:r>
                    <a:endParaRPr lang="ru-RU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2362200" y="2209800"/>
                  <a:ext cx="3305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X</a:t>
                  </a: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3962400" y="4953000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 Рис. 6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1247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68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828800"/>
            <a:ext cx="1323975" cy="933450"/>
          </a:xfrm>
          <a:prstGeom prst="rect">
            <a:avLst/>
          </a:prstGeom>
          <a:noFill/>
        </p:spPr>
      </p:pic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71" name="Picture 3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2971800"/>
            <a:ext cx="1123950" cy="1028700"/>
          </a:xfrm>
          <a:prstGeom prst="rect">
            <a:avLst/>
          </a:prstGeom>
          <a:noFill/>
        </p:spPr>
      </p:pic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74" name="Picture 3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638800"/>
            <a:ext cx="1533525" cy="933450"/>
          </a:xfrm>
          <a:prstGeom prst="rect">
            <a:avLst/>
          </a:prstGeom>
          <a:noFill/>
        </p:spPr>
      </p:pic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77" name="Picture 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486400"/>
            <a:ext cx="1428750" cy="1028700"/>
          </a:xfrm>
          <a:prstGeom prst="rect">
            <a:avLst/>
          </a:prstGeom>
          <a:noFill/>
        </p:spPr>
      </p:pic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83" name="Picture 4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562600"/>
            <a:ext cx="2333625" cy="857250"/>
          </a:xfrm>
          <a:prstGeom prst="rect">
            <a:avLst/>
          </a:prstGeom>
          <a:noFill/>
        </p:spPr>
      </p:pic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45720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10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6096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Теорема Менелая</a:t>
            </a: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случай</a:t>
            </a: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28600" y="1447800"/>
            <a:ext cx="6146694" cy="3722132"/>
            <a:chOff x="685800" y="1524000"/>
            <a:chExt cx="6146694" cy="3722132"/>
          </a:xfrm>
        </p:grpSpPr>
        <p:sp>
          <p:nvSpPr>
            <p:cNvPr id="21" name="TextBox 20"/>
            <p:cNvSpPr txBox="1"/>
            <p:nvPr/>
          </p:nvSpPr>
          <p:spPr>
            <a:xfrm>
              <a:off x="2514600" y="2133600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24200" y="15240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B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24200" y="2590800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C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4400" y="4572000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95600" y="4572000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24400" y="4572000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Z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15000" y="4572000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K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685800" y="1828800"/>
              <a:ext cx="6146694" cy="3417332"/>
              <a:chOff x="685800" y="1828800"/>
              <a:chExt cx="6146694" cy="3417332"/>
            </a:xfrm>
          </p:grpSpPr>
          <p:grpSp>
            <p:nvGrpSpPr>
              <p:cNvPr id="19461" name="Group 5"/>
              <p:cNvGrpSpPr>
                <a:grpSpLocks/>
              </p:cNvGrpSpPr>
              <p:nvPr/>
            </p:nvGrpSpPr>
            <p:grpSpPr bwMode="auto">
              <a:xfrm>
                <a:off x="685800" y="1828800"/>
                <a:ext cx="6146694" cy="2819400"/>
                <a:chOff x="3255" y="12417"/>
                <a:chExt cx="7125" cy="2793"/>
              </a:xfrm>
            </p:grpSpPr>
            <p:cxnSp>
              <p:nvCxnSpPr>
                <p:cNvPr id="19462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3255" y="15210"/>
                  <a:ext cx="712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63" name="AutoShape 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20" y="12417"/>
                  <a:ext cx="537" cy="584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</p:spPr>
            </p:cxnSp>
            <p:cxnSp>
              <p:nvCxnSpPr>
                <p:cNvPr id="19464" name="AutoShape 8"/>
                <p:cNvCxnSpPr>
                  <a:cxnSpLocks noChangeShapeType="1"/>
                </p:cNvCxnSpPr>
                <p:nvPr/>
              </p:nvCxnSpPr>
              <p:spPr bwMode="auto">
                <a:xfrm flipH="1">
                  <a:off x="6154" y="12417"/>
                  <a:ext cx="103" cy="988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</p:spPr>
            </p:cxnSp>
            <p:cxnSp>
              <p:nvCxnSpPr>
                <p:cNvPr id="19465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5720" y="13001"/>
                  <a:ext cx="434" cy="404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</p:spPr>
            </p:cxnSp>
            <p:cxnSp>
              <p:nvCxnSpPr>
                <p:cNvPr id="19466" name="AutoShape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92" y="13003"/>
                  <a:ext cx="2028" cy="220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67" name="AutoShape 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5968" y="13405"/>
                  <a:ext cx="186" cy="180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68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6154" y="13405"/>
                  <a:ext cx="1944" cy="180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69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6257" y="12417"/>
                  <a:ext cx="3005" cy="27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9" name="Прямоугольник 18"/>
              <p:cNvSpPr/>
              <p:nvPr/>
            </p:nvSpPr>
            <p:spPr>
              <a:xfrm>
                <a:off x="3200400" y="4876800"/>
                <a:ext cx="8322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Рис. 7</a:t>
                </a:r>
                <a:endParaRPr lang="ru-RU" dirty="0"/>
              </a:p>
            </p:txBody>
          </p:sp>
        </p:grpSp>
      </p:grp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486400"/>
            <a:ext cx="5019675" cy="866775"/>
          </a:xfrm>
          <a:prstGeom prst="rect">
            <a:avLst/>
          </a:prstGeom>
          <a:noFill/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905000"/>
            <a:ext cx="1581150" cy="857250"/>
          </a:xfrm>
          <a:prstGeom prst="rect">
            <a:avLst/>
          </a:prstGeom>
          <a:noFill/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124200"/>
            <a:ext cx="1485900" cy="857250"/>
          </a:xfrm>
          <a:prstGeom prst="rect">
            <a:avLst/>
          </a:prstGeom>
          <a:noFill/>
        </p:spPr>
      </p:pic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11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6096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Теорема Менелая (доказательство 2</a:t>
            </a: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" name="Rectangle 10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9" name="Rectangle 105"/>
          <p:cNvSpPr>
            <a:spLocks noChangeArrowheads="1"/>
          </p:cNvSpPr>
          <p:nvPr/>
        </p:nvSpPr>
        <p:spPr bwMode="auto">
          <a:xfrm>
            <a:off x="2970213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71" name="Группа 170"/>
          <p:cNvGrpSpPr/>
          <p:nvPr/>
        </p:nvGrpSpPr>
        <p:grpSpPr>
          <a:xfrm>
            <a:off x="533400" y="1295400"/>
            <a:ext cx="5794498" cy="2883932"/>
            <a:chOff x="533400" y="1447800"/>
            <a:chExt cx="5794498" cy="2883932"/>
          </a:xfrm>
        </p:grpSpPr>
        <p:grpSp>
          <p:nvGrpSpPr>
            <p:cNvPr id="40967" name="Group 7"/>
            <p:cNvGrpSpPr>
              <a:grpSpLocks/>
            </p:cNvGrpSpPr>
            <p:nvPr/>
          </p:nvGrpSpPr>
          <p:grpSpPr bwMode="auto">
            <a:xfrm>
              <a:off x="533400" y="1752600"/>
              <a:ext cx="5510530" cy="2334637"/>
              <a:chOff x="1895" y="3180"/>
              <a:chExt cx="8678" cy="3675"/>
            </a:xfrm>
          </p:grpSpPr>
          <p:grpSp>
            <p:nvGrpSpPr>
              <p:cNvPr id="40969" name="Group 9"/>
              <p:cNvGrpSpPr>
                <a:grpSpLocks/>
              </p:cNvGrpSpPr>
              <p:nvPr/>
            </p:nvGrpSpPr>
            <p:grpSpPr bwMode="auto">
              <a:xfrm>
                <a:off x="2340" y="3180"/>
                <a:ext cx="8233" cy="2932"/>
                <a:chOff x="2340" y="3180"/>
                <a:chExt cx="8233" cy="2932"/>
              </a:xfrm>
            </p:grpSpPr>
            <p:grpSp>
              <p:nvGrpSpPr>
                <p:cNvPr id="40972" name="Group 12"/>
                <p:cNvGrpSpPr>
                  <a:grpSpLocks/>
                </p:cNvGrpSpPr>
                <p:nvPr/>
              </p:nvGrpSpPr>
              <p:grpSpPr bwMode="auto">
                <a:xfrm>
                  <a:off x="2340" y="5002"/>
                  <a:ext cx="4767" cy="1110"/>
                  <a:chOff x="2340" y="5002"/>
                  <a:chExt cx="4767" cy="1110"/>
                </a:xfrm>
              </p:grpSpPr>
              <p:cxnSp>
                <p:nvCxnSpPr>
                  <p:cNvPr id="40975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40" y="6112"/>
                    <a:ext cx="4410" cy="0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0976" name="AutoShape 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750" y="5002"/>
                    <a:ext cx="357" cy="111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0979" name="Group 19"/>
                <p:cNvGrpSpPr>
                  <a:grpSpLocks/>
                </p:cNvGrpSpPr>
                <p:nvPr/>
              </p:nvGrpSpPr>
              <p:grpSpPr bwMode="auto">
                <a:xfrm>
                  <a:off x="4515" y="3180"/>
                  <a:ext cx="6058" cy="2925"/>
                  <a:chOff x="4547" y="3187"/>
                  <a:chExt cx="6058" cy="2925"/>
                </a:xfrm>
              </p:grpSpPr>
              <p:cxnSp>
                <p:nvCxnSpPr>
                  <p:cNvPr id="40982" name="AutoShape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50" y="6112"/>
                    <a:ext cx="3855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0983" name="AutoShape 2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860" y="3187"/>
                    <a:ext cx="1890" cy="2925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0984" name="AutoShape 2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547" y="3187"/>
                    <a:ext cx="313" cy="96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40987" name="Group 27"/>
              <p:cNvGrpSpPr>
                <a:grpSpLocks/>
              </p:cNvGrpSpPr>
              <p:nvPr/>
            </p:nvGrpSpPr>
            <p:grpSpPr bwMode="auto">
              <a:xfrm>
                <a:off x="1895" y="3187"/>
                <a:ext cx="8675" cy="3668"/>
                <a:chOff x="1895" y="3187"/>
                <a:chExt cx="8675" cy="3668"/>
              </a:xfrm>
            </p:grpSpPr>
            <p:grpSp>
              <p:nvGrpSpPr>
                <p:cNvPr id="40988" name="Group 28"/>
                <p:cNvGrpSpPr>
                  <a:grpSpLocks/>
                </p:cNvGrpSpPr>
                <p:nvPr/>
              </p:nvGrpSpPr>
              <p:grpSpPr bwMode="auto">
                <a:xfrm>
                  <a:off x="1895" y="3187"/>
                  <a:ext cx="8675" cy="3668"/>
                  <a:chOff x="1930" y="3187"/>
                  <a:chExt cx="8675" cy="3668"/>
                </a:xfrm>
              </p:grpSpPr>
              <p:grpSp>
                <p:nvGrpSpPr>
                  <p:cNvPr id="4098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930" y="3187"/>
                    <a:ext cx="8675" cy="2925"/>
                    <a:chOff x="1930" y="3187"/>
                    <a:chExt cx="8675" cy="2925"/>
                  </a:xfrm>
                </p:grpSpPr>
                <p:cxnSp>
                  <p:nvCxnSpPr>
                    <p:cNvPr id="40992" name="AutoShape 32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1930" y="3321"/>
                      <a:ext cx="8675" cy="2791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993" name="AutoShape 3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340" y="3187"/>
                      <a:ext cx="2520" cy="2925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994" name="AutoShape 3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340" y="3702"/>
                      <a:ext cx="775" cy="241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41000" name="AutoShape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40" y="6112"/>
                    <a:ext cx="0" cy="74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001" name="AutoShape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605" y="6112"/>
                    <a:ext cx="0" cy="72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002" name="AutoShape 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40" y="6667"/>
                    <a:ext cx="8265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prstDash val="lgDash"/>
                    <a:round/>
                    <a:headEnd type="stealth" w="med" len="lg"/>
                    <a:tailEnd type="stealth" w="med" len="lg"/>
                  </a:ln>
                </p:spPr>
              </p:cxnSp>
            </p:grpSp>
            <p:cxnSp>
              <p:nvCxnSpPr>
                <p:cNvPr id="41004" name="AutoShape 4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08" y="6112"/>
                  <a:ext cx="3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144" name="TextBox 143"/>
            <p:cNvSpPr txBox="1"/>
            <p:nvPr/>
          </p:nvSpPr>
          <p:spPr>
            <a:xfrm>
              <a:off x="533400" y="350520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2286000" y="14478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B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3429000" y="3581400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C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6019800" y="3429000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Z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1752600" y="1981200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2819400" y="2286000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533400" y="1524000"/>
              <a:ext cx="2471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l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685800" y="2514600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h</a:t>
              </a:r>
              <a:r>
                <a:rPr lang="en-US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1</a:t>
              </a:r>
              <a:endPara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2209800" y="1905000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h</a:t>
              </a:r>
              <a:r>
                <a:rPr lang="en-US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  <a:endPara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733800" y="3048000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h</a:t>
              </a:r>
              <a:r>
                <a:rPr lang="en-US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3</a:t>
              </a:r>
              <a:endPara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3124200" y="3657600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4495800" y="3276600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m</a:t>
              </a:r>
              <a:endPara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3276600" y="2895600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d</a:t>
              </a:r>
              <a:endPara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2590800" y="1905000"/>
              <a:ext cx="285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c</a:t>
              </a:r>
              <a:endPara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1219200" y="2590800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</a:t>
              </a:r>
              <a:endPara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1905000" y="1752600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b</a:t>
              </a:r>
              <a:endPara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2971800" y="3962400"/>
              <a:ext cx="8322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Рис.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8</a:t>
              </a:r>
              <a:endParaRPr lang="ru-RU" dirty="0"/>
            </a:p>
          </p:txBody>
        </p:sp>
      </p:grpSp>
      <p:grpSp>
        <p:nvGrpSpPr>
          <p:cNvPr id="231" name="Группа 230"/>
          <p:cNvGrpSpPr/>
          <p:nvPr/>
        </p:nvGrpSpPr>
        <p:grpSpPr>
          <a:xfrm>
            <a:off x="228600" y="4126468"/>
            <a:ext cx="6763483" cy="2731532"/>
            <a:chOff x="609600" y="4038600"/>
            <a:chExt cx="6763483" cy="2731532"/>
          </a:xfrm>
        </p:grpSpPr>
        <p:grpSp>
          <p:nvGrpSpPr>
            <p:cNvPr id="41037" name="Group 77"/>
            <p:cNvGrpSpPr>
              <a:grpSpLocks/>
            </p:cNvGrpSpPr>
            <p:nvPr/>
          </p:nvGrpSpPr>
          <p:grpSpPr bwMode="auto">
            <a:xfrm>
              <a:off x="609600" y="4343400"/>
              <a:ext cx="6763483" cy="1816398"/>
              <a:chOff x="571" y="9911"/>
              <a:chExt cx="10650" cy="2794"/>
            </a:xfrm>
          </p:grpSpPr>
          <p:cxnSp>
            <p:nvCxnSpPr>
              <p:cNvPr id="41038" name="AutoShape 78"/>
              <p:cNvCxnSpPr>
                <a:cxnSpLocks noChangeShapeType="1"/>
              </p:cNvCxnSpPr>
              <p:nvPr/>
            </p:nvCxnSpPr>
            <p:spPr bwMode="auto">
              <a:xfrm>
                <a:off x="5958" y="11220"/>
                <a:ext cx="1863" cy="148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039" name="AutoShape 79"/>
              <p:cNvCxnSpPr>
                <a:cxnSpLocks noChangeShapeType="1"/>
              </p:cNvCxnSpPr>
              <p:nvPr/>
            </p:nvCxnSpPr>
            <p:spPr bwMode="auto">
              <a:xfrm>
                <a:off x="3779" y="10498"/>
                <a:ext cx="0" cy="220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040" name="AutoShape 80"/>
              <p:cNvCxnSpPr>
                <a:cxnSpLocks noChangeShapeType="1"/>
              </p:cNvCxnSpPr>
              <p:nvPr/>
            </p:nvCxnSpPr>
            <p:spPr bwMode="auto">
              <a:xfrm>
                <a:off x="5958" y="11220"/>
                <a:ext cx="0" cy="148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41041" name="Group 81"/>
              <p:cNvGrpSpPr>
                <a:grpSpLocks/>
              </p:cNvGrpSpPr>
              <p:nvPr/>
            </p:nvGrpSpPr>
            <p:grpSpPr bwMode="auto">
              <a:xfrm>
                <a:off x="571" y="9911"/>
                <a:ext cx="10650" cy="2794"/>
                <a:chOff x="571" y="9911"/>
                <a:chExt cx="10650" cy="2794"/>
              </a:xfrm>
            </p:grpSpPr>
            <p:cxnSp>
              <p:nvCxnSpPr>
                <p:cNvPr id="41042" name="AutoShape 82"/>
                <p:cNvCxnSpPr>
                  <a:cxnSpLocks noChangeShapeType="1"/>
                </p:cNvCxnSpPr>
                <p:nvPr/>
              </p:nvCxnSpPr>
              <p:spPr bwMode="auto">
                <a:xfrm>
                  <a:off x="5958" y="11220"/>
                  <a:ext cx="4475" cy="148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41043" name="Group 83"/>
                <p:cNvGrpSpPr>
                  <a:grpSpLocks/>
                </p:cNvGrpSpPr>
                <p:nvPr/>
              </p:nvGrpSpPr>
              <p:grpSpPr bwMode="auto">
                <a:xfrm>
                  <a:off x="571" y="9911"/>
                  <a:ext cx="10650" cy="2794"/>
                  <a:chOff x="571" y="9911"/>
                  <a:chExt cx="10650" cy="2794"/>
                </a:xfrm>
              </p:grpSpPr>
              <p:cxnSp>
                <p:nvCxnSpPr>
                  <p:cNvPr id="41044" name="AutoShape 8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779" y="9912"/>
                    <a:ext cx="537" cy="584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045" name="AutoShape 8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16" y="9912"/>
                    <a:ext cx="1642" cy="1308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046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779" y="10496"/>
                    <a:ext cx="2179" cy="724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4104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571" y="9911"/>
                    <a:ext cx="10650" cy="2794"/>
                    <a:chOff x="571" y="9911"/>
                    <a:chExt cx="10650" cy="2794"/>
                  </a:xfrm>
                </p:grpSpPr>
                <p:cxnSp>
                  <p:nvCxnSpPr>
                    <p:cNvPr id="41053" name="AutoShape 9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751" y="10498"/>
                      <a:ext cx="2028" cy="2207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054" name="AutoShape 9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1" y="12705"/>
                      <a:ext cx="10650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057" name="AutoShape 9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16" y="9911"/>
                      <a:ext cx="0" cy="2793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</p:grpSp>
        </p:grpSp>
        <p:sp>
          <p:nvSpPr>
            <p:cNvPr id="220" name="Прямоугольник 219"/>
            <p:cNvSpPr/>
            <p:nvPr/>
          </p:nvSpPr>
          <p:spPr>
            <a:xfrm>
              <a:off x="609600" y="5867400"/>
              <a:ext cx="2471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l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1219200" y="6096000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3886200" y="6096000"/>
              <a:ext cx="1547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                      Y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6705600" y="6096000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Z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2362200" y="4495800"/>
              <a:ext cx="328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2819400" y="40386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B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3962400" y="4876800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C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2286000" y="5257800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h</a:t>
              </a:r>
              <a:r>
                <a:rPr lang="en-US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1</a:t>
              </a:r>
              <a:endPara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2667000" y="5105400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h</a:t>
              </a:r>
              <a:r>
                <a:rPr lang="en-US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  <a:endPara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29" name="Прямоугольник 228"/>
            <p:cNvSpPr/>
            <p:nvPr/>
          </p:nvSpPr>
          <p:spPr>
            <a:xfrm>
              <a:off x="3657600" y="5486400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h</a:t>
              </a:r>
              <a:r>
                <a:rPr lang="en-US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3</a:t>
              </a:r>
              <a:endPara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3581400" y="6400800"/>
              <a:ext cx="8322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Рис.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9</a:t>
              </a:r>
              <a:endParaRPr lang="ru-RU" dirty="0"/>
            </a:p>
          </p:txBody>
        </p:sp>
      </p:grpSp>
      <p:sp>
        <p:nvSpPr>
          <p:cNvPr id="41064" name="Rectangle 10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65" name="Rectangle 10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67" name="Rectangle 10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66" name="Picture 1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133600"/>
            <a:ext cx="2886075" cy="676275"/>
          </a:xfrm>
          <a:prstGeom prst="rect">
            <a:avLst/>
          </a:prstGeom>
          <a:noFill/>
        </p:spPr>
      </p:pic>
      <p:sp>
        <p:nvSpPr>
          <p:cNvPr id="41068" name="Rectangle 10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73" name="Rectangle 1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72" name="Picture 1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876800"/>
            <a:ext cx="3343275" cy="676275"/>
          </a:xfrm>
          <a:prstGeom prst="rect">
            <a:avLst/>
          </a:prstGeom>
          <a:noFill/>
        </p:spPr>
      </p:pic>
      <p:sp>
        <p:nvSpPr>
          <p:cNvPr id="41074" name="Rectangle 114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12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6096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Теорема Менелая</a:t>
            </a: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обратная</a:t>
            </a: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52400" y="1600200"/>
            <a:ext cx="6723324" cy="3722132"/>
            <a:chOff x="457200" y="1752600"/>
            <a:chExt cx="6723324" cy="372213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57200" y="1752600"/>
              <a:ext cx="6723324" cy="3448110"/>
              <a:chOff x="457200" y="1752600"/>
              <a:chExt cx="6723324" cy="3448110"/>
            </a:xfrm>
          </p:grpSpPr>
          <p:grpSp>
            <p:nvGrpSpPr>
              <p:cNvPr id="17" name="Group 9"/>
              <p:cNvGrpSpPr>
                <a:grpSpLocks/>
              </p:cNvGrpSpPr>
              <p:nvPr/>
            </p:nvGrpSpPr>
            <p:grpSpPr bwMode="auto">
              <a:xfrm>
                <a:off x="609600" y="2057400"/>
                <a:ext cx="6400800" cy="2819400"/>
                <a:chOff x="2385" y="10155"/>
                <a:chExt cx="8265" cy="2925"/>
              </a:xfrm>
            </p:grpSpPr>
            <p:cxnSp>
              <p:nvCxnSpPr>
                <p:cNvPr id="2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6795" y="13080"/>
                  <a:ext cx="385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" name="AutoShape 1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170" y="10995"/>
                  <a:ext cx="6480" cy="208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" name="AutoShape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2385" y="10155"/>
                  <a:ext cx="2520" cy="2925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</p:spPr>
            </p:cxnSp>
            <p:cxnSp>
              <p:nvCxnSpPr>
                <p:cNvPr id="25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2385" y="13080"/>
                  <a:ext cx="4410" cy="0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</p:spPr>
            </p:cxnSp>
            <p:cxnSp>
              <p:nvCxnSpPr>
                <p:cNvPr id="26" name="AutoShape 1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905" y="10155"/>
                  <a:ext cx="1890" cy="2925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1752600" y="2590800"/>
                <a:ext cx="3305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X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57200" y="4800600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38400" y="175260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810000" y="4800600"/>
                <a:ext cx="3289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C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858000" y="4800600"/>
                <a:ext cx="322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Z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124200" y="3048000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95600" y="25908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Y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3505200" y="5105400"/>
              <a:ext cx="9605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Рис. 10</a:t>
              </a:r>
              <a:endParaRPr lang="ru-RU" dirty="0"/>
            </a:p>
          </p:txBody>
        </p:sp>
      </p:grp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943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971800"/>
            <a:ext cx="2800350" cy="923925"/>
          </a:xfrm>
          <a:prstGeom prst="rect">
            <a:avLst/>
          </a:prstGeom>
          <a:noFill/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752600"/>
            <a:ext cx="2819400" cy="923925"/>
          </a:xfrm>
          <a:prstGeom prst="rect">
            <a:avLst/>
          </a:prstGeom>
          <a:noFill/>
        </p:spPr>
      </p:pic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410200"/>
            <a:ext cx="4067175" cy="923925"/>
          </a:xfrm>
          <a:prstGeom prst="rect">
            <a:avLst/>
          </a:prstGeom>
          <a:noFill/>
        </p:spPr>
      </p:pic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13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28600" y="609600"/>
            <a:ext cx="8686800" cy="6096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1</a:t>
            </a:r>
            <a:r>
              <a:rPr kumimoji="0" lang="ru-RU" sz="3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776" name="AutoShape 32" descr="Газетная бумага"/>
          <p:cNvSpPr>
            <a:spLocks noChangeArrowheads="1"/>
          </p:cNvSpPr>
          <p:nvPr/>
        </p:nvSpPr>
        <p:spPr bwMode="auto">
          <a:xfrm>
            <a:off x="533400" y="2362200"/>
            <a:ext cx="8001000" cy="2819400"/>
          </a:xfrm>
          <a:prstGeom prst="horizontalScroll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542925" algn="just" fontAlgn="base">
              <a:spcBef>
                <a:spcPct val="0"/>
              </a:spcBef>
              <a:spcAft>
                <a:spcPts val="1000"/>
              </a:spcAft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Медианы треугольника пересекаются в одной точке, которая делит каждую медиану в отношении 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:1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считая от вершины.</a:t>
            </a:r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14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776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4572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1. </a:t>
            </a: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 (без использования теорем Чевы и Менелая).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28600" y="1447800"/>
            <a:ext cx="4495800" cy="4103132"/>
            <a:chOff x="228600" y="1447800"/>
            <a:chExt cx="4495800" cy="4103132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28600" y="1447800"/>
              <a:ext cx="4495800" cy="3798332"/>
              <a:chOff x="228600" y="1447800"/>
              <a:chExt cx="4495800" cy="3798332"/>
            </a:xfrm>
          </p:grpSpPr>
          <p:grpSp>
            <p:nvGrpSpPr>
              <p:cNvPr id="21507" name="Group 3"/>
              <p:cNvGrpSpPr>
                <a:grpSpLocks/>
              </p:cNvGrpSpPr>
              <p:nvPr/>
            </p:nvGrpSpPr>
            <p:grpSpPr bwMode="auto">
              <a:xfrm>
                <a:off x="228600" y="1524000"/>
                <a:ext cx="4495800" cy="3657600"/>
                <a:chOff x="2965" y="7552"/>
                <a:chExt cx="6922" cy="5629"/>
              </a:xfrm>
            </p:grpSpPr>
            <p:sp>
              <p:nvSpPr>
                <p:cNvPr id="2150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7" y="10261"/>
                  <a:ext cx="1070" cy="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150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308" y="10293"/>
                  <a:ext cx="1070" cy="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21510" name="Group 6"/>
                <p:cNvGrpSpPr>
                  <a:grpSpLocks/>
                </p:cNvGrpSpPr>
                <p:nvPr/>
              </p:nvGrpSpPr>
              <p:grpSpPr bwMode="auto">
                <a:xfrm>
                  <a:off x="2965" y="7552"/>
                  <a:ext cx="6922" cy="5629"/>
                  <a:chOff x="2965" y="7552"/>
                  <a:chExt cx="6922" cy="5629"/>
                </a:xfrm>
              </p:grpSpPr>
              <p:sp>
                <p:nvSpPr>
                  <p:cNvPr id="2151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1" y="12399"/>
                    <a:ext cx="1070" cy="4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grpSp>
                <p:nvGrpSpPr>
                  <p:cNvPr id="2151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965" y="7552"/>
                    <a:ext cx="6922" cy="5629"/>
                    <a:chOff x="3055" y="5542"/>
                    <a:chExt cx="6922" cy="5629"/>
                  </a:xfrm>
                </p:grpSpPr>
                <p:cxnSp>
                  <p:nvCxnSpPr>
                    <p:cNvPr id="21513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666" y="9175"/>
                      <a:ext cx="0" cy="3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17365D"/>
                      </a:solidFill>
                      <a:round/>
                      <a:headEnd type="oval" w="sm" len="sm"/>
                      <a:tailEnd/>
                    </a:ln>
                  </p:spPr>
                </p:cxnSp>
                <p:grpSp>
                  <p:nvGrpSpPr>
                    <p:cNvPr id="215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5" y="5542"/>
                      <a:ext cx="6922" cy="5629"/>
                      <a:chOff x="2918" y="7596"/>
                      <a:chExt cx="6922" cy="5629"/>
                    </a:xfrm>
                  </p:grpSpPr>
                  <p:sp>
                    <p:nvSpPr>
                      <p:cNvPr id="21515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60" y="10065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      </a:t>
                        </a: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1516" name="Text Box 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60" y="11229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grpSp>
                    <p:nvGrpSpPr>
                      <p:cNvPr id="21517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15" y="7993"/>
                        <a:ext cx="5640" cy="4836"/>
                        <a:chOff x="4134" y="4215"/>
                        <a:chExt cx="4926" cy="4836"/>
                      </a:xfrm>
                    </p:grpSpPr>
                    <p:cxnSp>
                      <p:nvCxnSpPr>
                        <p:cNvPr id="21518" name="AutoShape 1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4134" y="4215"/>
                          <a:ext cx="2736" cy="4835"/>
                        </a:xfrm>
                        <a:prstGeom prst="straightConnector1">
                          <a:avLst/>
                        </a:prstGeom>
                        <a:noFill/>
                        <a:ln w="158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19" name="AutoShape 1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134" y="9050"/>
                          <a:ext cx="4926" cy="1"/>
                        </a:xfrm>
                        <a:prstGeom prst="straightConnector1">
                          <a:avLst/>
                        </a:prstGeom>
                        <a:noFill/>
                        <a:ln w="158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20" name="AutoShape 1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870" y="4215"/>
                          <a:ext cx="2190" cy="4835"/>
                        </a:xfrm>
                        <a:prstGeom prst="straightConnector1">
                          <a:avLst/>
                        </a:prstGeom>
                        <a:noFill/>
                        <a:ln w="158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21" name="AutoShape 1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6585" y="4215"/>
                          <a:ext cx="285" cy="483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17365D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22" name="AutoShape 1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4134" y="6636"/>
                          <a:ext cx="3831" cy="241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17365D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23" name="AutoShape 1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 flipV="1">
                          <a:off x="5493" y="6636"/>
                          <a:ext cx="3567" cy="241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17365D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24" name="AutoShape 2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514" y="6636"/>
                          <a:ext cx="2451" cy="1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sp>
                    <p:nvSpPr>
                      <p:cNvPr id="21525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18" y="12753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1526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28" y="12753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1527" name="Text Box 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038" y="7596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       </a:t>
                        </a: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1528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462" y="10080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      </a:t>
                        </a: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1529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60" y="12753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     </a:t>
                        </a: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cxnSp>
                    <p:nvCxnSpPr>
                      <p:cNvPr id="21530" name="AutoShape 2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095" y="12738"/>
                        <a:ext cx="100" cy="17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1531" name="AutoShape 2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7745" y="12738"/>
                        <a:ext cx="100" cy="17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grpSp>
                    <p:nvGrpSpPr>
                      <p:cNvPr id="21532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60" y="9153"/>
                        <a:ext cx="127" cy="195"/>
                        <a:chOff x="5140" y="13602"/>
                        <a:chExt cx="127" cy="195"/>
                      </a:xfrm>
                    </p:grpSpPr>
                    <p:cxnSp>
                      <p:nvCxnSpPr>
                        <p:cNvPr id="21533" name="AutoShape 2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140" y="13620"/>
                          <a:ext cx="100" cy="17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34" name="AutoShape 3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167" y="13602"/>
                          <a:ext cx="100" cy="17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grpSp>
                    <p:nvGrpSpPr>
                      <p:cNvPr id="21535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5" y="11439"/>
                        <a:ext cx="127" cy="195"/>
                        <a:chOff x="5140" y="13602"/>
                        <a:chExt cx="127" cy="195"/>
                      </a:xfrm>
                    </p:grpSpPr>
                    <p:cxnSp>
                      <p:nvCxnSpPr>
                        <p:cNvPr id="21536" name="AutoShape 3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140" y="13620"/>
                          <a:ext cx="100" cy="17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37" name="AutoShape 3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167" y="13602"/>
                          <a:ext cx="100" cy="17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grpSp>
                    <p:nvGrpSpPr>
                      <p:cNvPr id="21538" name="Group 34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7379" y="9240"/>
                        <a:ext cx="156" cy="213"/>
                        <a:chOff x="4773" y="13881"/>
                        <a:chExt cx="156" cy="213"/>
                      </a:xfrm>
                    </p:grpSpPr>
                    <p:cxnSp>
                      <p:nvCxnSpPr>
                        <p:cNvPr id="21539" name="AutoShape 3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829" y="13881"/>
                          <a:ext cx="100" cy="17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grpSp>
                      <p:nvGrpSpPr>
                        <p:cNvPr id="21540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73" y="13899"/>
                          <a:ext cx="127" cy="195"/>
                          <a:chOff x="5140" y="13602"/>
                          <a:chExt cx="127" cy="195"/>
                        </a:xfrm>
                      </p:grpSpPr>
                      <p:cxnSp>
                        <p:nvCxnSpPr>
                          <p:cNvPr id="21541" name="AutoShape 37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140" y="13620"/>
                            <a:ext cx="100" cy="17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21542" name="AutoShape 38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167" y="13602"/>
                            <a:ext cx="100" cy="17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</p:grpSp>
                  </p:grpSp>
                  <p:grpSp>
                    <p:nvGrpSpPr>
                      <p:cNvPr id="21543" name="Group 39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8557" y="11516"/>
                        <a:ext cx="156" cy="213"/>
                        <a:chOff x="4773" y="13881"/>
                        <a:chExt cx="156" cy="213"/>
                      </a:xfrm>
                    </p:grpSpPr>
                    <p:cxnSp>
                      <p:nvCxnSpPr>
                        <p:cNvPr id="21544" name="AutoShape 4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829" y="13881"/>
                          <a:ext cx="100" cy="17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grpSp>
                      <p:nvGrpSpPr>
                        <p:cNvPr id="21545" name="Group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73" y="13899"/>
                          <a:ext cx="127" cy="195"/>
                          <a:chOff x="5140" y="13602"/>
                          <a:chExt cx="127" cy="195"/>
                        </a:xfrm>
                      </p:grpSpPr>
                      <p:cxnSp>
                        <p:nvCxnSpPr>
                          <p:cNvPr id="21546" name="AutoShape 42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140" y="13620"/>
                            <a:ext cx="100" cy="17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21547" name="AutoShape 43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167" y="13602"/>
                            <a:ext cx="100" cy="17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</p:grpSp>
                  </p:grpSp>
                  <p:sp>
                    <p:nvSpPr>
                      <p:cNvPr id="21548" name="Arc 44"/>
                      <p:cNvSpPr>
                        <a:spLocks/>
                      </p:cNvSpPr>
                      <p:nvPr/>
                    </p:nvSpPr>
                    <p:spPr bwMode="auto">
                      <a:xfrm rot="18284865" flipH="1">
                        <a:off x="7542" y="10447"/>
                        <a:ext cx="143" cy="13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549" name="Arc 45"/>
                      <p:cNvSpPr>
                        <a:spLocks/>
                      </p:cNvSpPr>
                      <p:nvPr/>
                    </p:nvSpPr>
                    <p:spPr bwMode="auto">
                      <a:xfrm rot="7484865" flipH="1">
                        <a:off x="3934" y="12656"/>
                        <a:ext cx="143" cy="13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550" name="Arc 46"/>
                      <p:cNvSpPr>
                        <a:spLocks/>
                      </p:cNvSpPr>
                      <p:nvPr/>
                    </p:nvSpPr>
                    <p:spPr bwMode="auto">
                      <a:xfrm rot="20474773" flipV="1">
                        <a:off x="5366" y="10269"/>
                        <a:ext cx="305" cy="430"/>
                      </a:xfrm>
                      <a:custGeom>
                        <a:avLst/>
                        <a:gdLst>
                          <a:gd name="G0" fmla="+- 0 0 0"/>
                          <a:gd name="G1" fmla="+- 18354 0 0"/>
                          <a:gd name="G2" fmla="+- 21600 0 0"/>
                          <a:gd name="T0" fmla="*/ 11388 w 19896"/>
                          <a:gd name="T1" fmla="*/ 0 h 18354"/>
                          <a:gd name="T2" fmla="*/ 19896 w 19896"/>
                          <a:gd name="T3" fmla="*/ 9946 h 18354"/>
                          <a:gd name="T4" fmla="*/ 0 w 19896"/>
                          <a:gd name="T5" fmla="*/ 18354 h 183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896" h="18354" fill="none" extrusionOk="0">
                            <a:moveTo>
                              <a:pt x="11388" y="-1"/>
                            </a:moveTo>
                            <a:cubicBezTo>
                              <a:pt x="15184" y="2355"/>
                              <a:pt x="18157" y="5830"/>
                              <a:pt x="19896" y="9945"/>
                            </a:cubicBezTo>
                          </a:path>
                          <a:path w="19896" h="18354" stroke="0" extrusionOk="0">
                            <a:moveTo>
                              <a:pt x="11388" y="-1"/>
                            </a:moveTo>
                            <a:cubicBezTo>
                              <a:pt x="15184" y="2355"/>
                              <a:pt x="18157" y="5830"/>
                              <a:pt x="19896" y="9945"/>
                            </a:cubicBezTo>
                            <a:lnTo>
                              <a:pt x="0" y="18354"/>
                            </a:lnTo>
                            <a:close/>
                          </a:path>
                        </a:pathLst>
                      </a:custGeom>
                      <a:noFill/>
                      <a:ln w="38100" cmpd="dbl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551" name="Arc 47"/>
                      <p:cNvSpPr>
                        <a:spLocks/>
                      </p:cNvSpPr>
                      <p:nvPr/>
                    </p:nvSpPr>
                    <p:spPr bwMode="auto">
                      <a:xfrm rot="9674773" flipV="1">
                        <a:off x="8774" y="12554"/>
                        <a:ext cx="305" cy="430"/>
                      </a:xfrm>
                      <a:custGeom>
                        <a:avLst/>
                        <a:gdLst>
                          <a:gd name="G0" fmla="+- 0 0 0"/>
                          <a:gd name="G1" fmla="+- 18354 0 0"/>
                          <a:gd name="G2" fmla="+- 21600 0 0"/>
                          <a:gd name="T0" fmla="*/ 11388 w 19896"/>
                          <a:gd name="T1" fmla="*/ 0 h 18354"/>
                          <a:gd name="T2" fmla="*/ 19896 w 19896"/>
                          <a:gd name="T3" fmla="*/ 9946 h 18354"/>
                          <a:gd name="T4" fmla="*/ 0 w 19896"/>
                          <a:gd name="T5" fmla="*/ 18354 h 183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896" h="18354" fill="none" extrusionOk="0">
                            <a:moveTo>
                              <a:pt x="11388" y="-1"/>
                            </a:moveTo>
                            <a:cubicBezTo>
                              <a:pt x="15184" y="2355"/>
                              <a:pt x="18157" y="5830"/>
                              <a:pt x="19896" y="9945"/>
                            </a:cubicBezTo>
                          </a:path>
                          <a:path w="19896" h="18354" stroke="0" extrusionOk="0">
                            <a:moveTo>
                              <a:pt x="11388" y="-1"/>
                            </a:moveTo>
                            <a:cubicBezTo>
                              <a:pt x="15184" y="2355"/>
                              <a:pt x="18157" y="5830"/>
                              <a:pt x="19896" y="9945"/>
                            </a:cubicBezTo>
                            <a:lnTo>
                              <a:pt x="0" y="18354"/>
                            </a:lnTo>
                            <a:close/>
                          </a:path>
                        </a:pathLst>
                      </a:custGeom>
                      <a:noFill/>
                      <a:ln w="38100" cmpd="dbl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1552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8129" y="12384"/>
                  <a:ext cx="1070" cy="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533400" y="4876800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514600" y="144780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C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191000" y="4876800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371600" y="3048000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r>
                  <a:rPr lang="en-US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endParaRPr lang="ru-RU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429000" y="3048000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r>
                  <a:rPr lang="en-US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endParaRPr lang="ru-RU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362200" y="4876800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endParaRPr lang="ru-RU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514600" y="3886200"/>
                <a:ext cx="81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O (O</a:t>
                </a:r>
                <a:r>
                  <a:rPr lang="en-US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)</a:t>
                </a:r>
                <a:endParaRPr lang="ru-RU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4400" y="464820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endParaRPr lang="ru-RU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endParaRPr lang="ru-RU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981200" y="327660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4</a:t>
                </a:r>
                <a:endParaRPr lang="ru-RU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733800" y="464820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3</a:t>
                </a:r>
                <a:endParaRPr lang="ru-RU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2209800" y="5181600"/>
              <a:ext cx="9092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Рис. 11</a:t>
              </a:r>
              <a:endParaRPr lang="ru-RU" dirty="0"/>
            </a:p>
          </p:txBody>
        </p:sp>
      </p:grp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828800"/>
            <a:ext cx="3609975" cy="857250"/>
          </a:xfrm>
          <a:prstGeom prst="rect">
            <a:avLst/>
          </a:prstGeom>
          <a:noFill/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895600"/>
            <a:ext cx="3657600" cy="933450"/>
          </a:xfrm>
          <a:prstGeom prst="rect">
            <a:avLst/>
          </a:prstGeom>
          <a:noFill/>
        </p:spPr>
      </p:pic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114800"/>
            <a:ext cx="2667000" cy="933450"/>
          </a:xfrm>
          <a:prstGeom prst="rect">
            <a:avLst/>
          </a:prstGeom>
          <a:noFill/>
        </p:spPr>
      </p:pic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6" name="Группа 85"/>
          <p:cNvGrpSpPr/>
          <p:nvPr/>
        </p:nvGrpSpPr>
        <p:grpSpPr>
          <a:xfrm>
            <a:off x="1676400" y="5562600"/>
            <a:ext cx="6019800" cy="933450"/>
            <a:chOff x="1524000" y="5562600"/>
            <a:chExt cx="6019800" cy="933450"/>
          </a:xfrm>
        </p:grpSpPr>
        <p:pic>
          <p:nvPicPr>
            <p:cNvPr id="10258" name="Picture 1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0" y="5791200"/>
              <a:ext cx="2495550" cy="476250"/>
            </a:xfrm>
            <a:prstGeom prst="rect">
              <a:avLst/>
            </a:prstGeom>
            <a:noFill/>
          </p:spPr>
        </p:pic>
        <p:pic>
          <p:nvPicPr>
            <p:cNvPr id="10261" name="Picture 2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5562600"/>
              <a:ext cx="3505200" cy="933450"/>
            </a:xfrm>
            <a:prstGeom prst="rect">
              <a:avLst/>
            </a:prstGeom>
            <a:noFill/>
          </p:spPr>
        </p:pic>
      </p:grp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15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4572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1. </a:t>
            </a: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 (</a:t>
            </a: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использованием теорем Чевы и Менелая).</a:t>
            </a:r>
          </a:p>
        </p:txBody>
      </p:sp>
      <p:grpSp>
        <p:nvGrpSpPr>
          <p:cNvPr id="2" name="Группа 62"/>
          <p:cNvGrpSpPr/>
          <p:nvPr/>
        </p:nvGrpSpPr>
        <p:grpSpPr>
          <a:xfrm>
            <a:off x="0" y="1905000"/>
            <a:ext cx="4495800" cy="4103132"/>
            <a:chOff x="228600" y="1447800"/>
            <a:chExt cx="4495800" cy="4103132"/>
          </a:xfrm>
        </p:grpSpPr>
        <p:grpSp>
          <p:nvGrpSpPr>
            <p:cNvPr id="3" name="Группа 60"/>
            <p:cNvGrpSpPr/>
            <p:nvPr/>
          </p:nvGrpSpPr>
          <p:grpSpPr>
            <a:xfrm>
              <a:off x="228600" y="1447800"/>
              <a:ext cx="4495800" cy="3798332"/>
              <a:chOff x="228600" y="1447800"/>
              <a:chExt cx="4495800" cy="3798332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228600" y="1524000"/>
                <a:ext cx="4495800" cy="3657600"/>
                <a:chOff x="2965" y="7552"/>
                <a:chExt cx="6922" cy="5629"/>
              </a:xfrm>
            </p:grpSpPr>
            <p:sp>
              <p:nvSpPr>
                <p:cNvPr id="2150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7" y="10261"/>
                  <a:ext cx="1070" cy="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150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308" y="10293"/>
                  <a:ext cx="1070" cy="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6" name="Group 6"/>
                <p:cNvGrpSpPr>
                  <a:grpSpLocks/>
                </p:cNvGrpSpPr>
                <p:nvPr/>
              </p:nvGrpSpPr>
              <p:grpSpPr bwMode="auto">
                <a:xfrm>
                  <a:off x="2965" y="7552"/>
                  <a:ext cx="6922" cy="5629"/>
                  <a:chOff x="2965" y="7552"/>
                  <a:chExt cx="6922" cy="5629"/>
                </a:xfrm>
              </p:grpSpPr>
              <p:sp>
                <p:nvSpPr>
                  <p:cNvPr id="2151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1" y="12399"/>
                    <a:ext cx="1070" cy="4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grpSp>
                <p:nvGrpSpPr>
                  <p:cNvPr id="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965" y="7552"/>
                    <a:ext cx="6922" cy="5629"/>
                    <a:chOff x="3055" y="5542"/>
                    <a:chExt cx="6922" cy="5629"/>
                  </a:xfrm>
                </p:grpSpPr>
                <p:cxnSp>
                  <p:nvCxnSpPr>
                    <p:cNvPr id="21513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666" y="9175"/>
                      <a:ext cx="0" cy="3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17365D"/>
                      </a:solidFill>
                      <a:round/>
                      <a:headEnd type="oval" w="sm" len="sm"/>
                      <a:tailEnd/>
                    </a:ln>
                  </p:spPr>
                </p:cxnSp>
                <p:grpSp>
                  <p:nvGrpSpPr>
                    <p:cNvPr id="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5" y="5542"/>
                      <a:ext cx="6922" cy="5629"/>
                      <a:chOff x="2918" y="7596"/>
                      <a:chExt cx="6922" cy="5629"/>
                    </a:xfrm>
                  </p:grpSpPr>
                  <p:sp>
                    <p:nvSpPr>
                      <p:cNvPr id="21515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60" y="10065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      </a:t>
                        </a: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1516" name="Text Box 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60" y="11229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grpSp>
                    <p:nvGrpSpPr>
                      <p:cNvPr id="9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15" y="7993"/>
                        <a:ext cx="5640" cy="4836"/>
                        <a:chOff x="4134" y="4215"/>
                        <a:chExt cx="4926" cy="4836"/>
                      </a:xfrm>
                    </p:grpSpPr>
                    <p:cxnSp>
                      <p:nvCxnSpPr>
                        <p:cNvPr id="21518" name="AutoShape 1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4134" y="4215"/>
                          <a:ext cx="2736" cy="4835"/>
                        </a:xfrm>
                        <a:prstGeom prst="straightConnector1">
                          <a:avLst/>
                        </a:prstGeom>
                        <a:noFill/>
                        <a:ln w="158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19" name="AutoShape 1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134" y="9050"/>
                          <a:ext cx="4926" cy="1"/>
                        </a:xfrm>
                        <a:prstGeom prst="straightConnector1">
                          <a:avLst/>
                        </a:prstGeom>
                        <a:noFill/>
                        <a:ln w="158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20" name="AutoShape 1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870" y="4215"/>
                          <a:ext cx="2190" cy="4835"/>
                        </a:xfrm>
                        <a:prstGeom prst="straightConnector1">
                          <a:avLst/>
                        </a:prstGeom>
                        <a:noFill/>
                        <a:ln w="158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21" name="AutoShape 1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6585" y="4215"/>
                          <a:ext cx="285" cy="483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17365D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22" name="AutoShape 1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4134" y="6636"/>
                          <a:ext cx="3831" cy="241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17365D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23" name="AutoShape 1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 flipV="1">
                          <a:off x="5493" y="6636"/>
                          <a:ext cx="3567" cy="241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17365D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sp>
                    <p:nvSpPr>
                      <p:cNvPr id="21525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18" y="12753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1526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28" y="12753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1527" name="Text Box 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038" y="7596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       </a:t>
                        </a: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1528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462" y="10080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      </a:t>
                        </a: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1529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60" y="12753"/>
                        <a:ext cx="1312" cy="4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1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     </a:t>
                        </a: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cxnSp>
                    <p:nvCxnSpPr>
                      <p:cNvPr id="21530" name="AutoShape 2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095" y="12738"/>
                        <a:ext cx="100" cy="17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1531" name="AutoShape 2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7745" y="12738"/>
                        <a:ext cx="100" cy="17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grpSp>
                    <p:nvGrpSpPr>
                      <p:cNvPr id="10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60" y="9153"/>
                        <a:ext cx="127" cy="195"/>
                        <a:chOff x="5140" y="13602"/>
                        <a:chExt cx="127" cy="195"/>
                      </a:xfrm>
                    </p:grpSpPr>
                    <p:cxnSp>
                      <p:nvCxnSpPr>
                        <p:cNvPr id="21533" name="AutoShape 2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140" y="13620"/>
                          <a:ext cx="100" cy="17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34" name="AutoShape 3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167" y="13602"/>
                          <a:ext cx="100" cy="17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grpSp>
                    <p:nvGrpSpPr>
                      <p:cNvPr id="11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5" y="11439"/>
                        <a:ext cx="127" cy="195"/>
                        <a:chOff x="5140" y="13602"/>
                        <a:chExt cx="127" cy="195"/>
                      </a:xfrm>
                    </p:grpSpPr>
                    <p:cxnSp>
                      <p:nvCxnSpPr>
                        <p:cNvPr id="21536" name="AutoShape 3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140" y="13620"/>
                          <a:ext cx="100" cy="17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1537" name="AutoShape 3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167" y="13602"/>
                          <a:ext cx="100" cy="17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grpSp>
                    <p:nvGrpSpPr>
                      <p:cNvPr id="12" name="Group 34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7379" y="9240"/>
                        <a:ext cx="156" cy="213"/>
                        <a:chOff x="4773" y="13881"/>
                        <a:chExt cx="156" cy="213"/>
                      </a:xfrm>
                    </p:grpSpPr>
                    <p:cxnSp>
                      <p:nvCxnSpPr>
                        <p:cNvPr id="21539" name="AutoShape 3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829" y="13881"/>
                          <a:ext cx="100" cy="17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grpSp>
                      <p:nvGrpSpPr>
                        <p:cNvPr id="13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73" y="13899"/>
                          <a:ext cx="127" cy="195"/>
                          <a:chOff x="5140" y="13602"/>
                          <a:chExt cx="127" cy="195"/>
                        </a:xfrm>
                      </p:grpSpPr>
                      <p:cxnSp>
                        <p:nvCxnSpPr>
                          <p:cNvPr id="21541" name="AutoShape 37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140" y="13620"/>
                            <a:ext cx="100" cy="17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21542" name="AutoShape 38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167" y="13602"/>
                            <a:ext cx="100" cy="17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</p:grpSp>
                  </p:grpSp>
                  <p:grpSp>
                    <p:nvGrpSpPr>
                      <p:cNvPr id="14" name="Group 39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8557" y="11516"/>
                        <a:ext cx="156" cy="213"/>
                        <a:chOff x="4773" y="13881"/>
                        <a:chExt cx="156" cy="213"/>
                      </a:xfrm>
                    </p:grpSpPr>
                    <p:cxnSp>
                      <p:nvCxnSpPr>
                        <p:cNvPr id="21544" name="AutoShape 4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829" y="13881"/>
                          <a:ext cx="100" cy="17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  <p:grpSp>
                      <p:nvGrpSpPr>
                        <p:cNvPr id="15" name="Group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73" y="13899"/>
                          <a:ext cx="127" cy="195"/>
                          <a:chOff x="5140" y="13602"/>
                          <a:chExt cx="127" cy="195"/>
                        </a:xfrm>
                      </p:grpSpPr>
                      <p:cxnSp>
                        <p:nvCxnSpPr>
                          <p:cNvPr id="21546" name="AutoShape 42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140" y="13620"/>
                            <a:ext cx="100" cy="17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21547" name="AutoShape 43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167" y="13602"/>
                            <a:ext cx="100" cy="177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</p:grpSp>
                  </p:grpSp>
                </p:grpSp>
              </p:grpSp>
            </p:grpSp>
            <p:sp>
              <p:nvSpPr>
                <p:cNvPr id="21552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8129" y="12384"/>
                  <a:ext cx="1070" cy="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533400" y="4876800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514600" y="144780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C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191000" y="4876800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371600" y="3048000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r>
                  <a:rPr lang="en-US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endParaRPr lang="ru-RU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429000" y="3048000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r>
                  <a:rPr lang="en-US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endParaRPr lang="ru-RU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362200" y="4876800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endParaRPr lang="ru-RU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514600" y="3886200"/>
                <a:ext cx="335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O</a:t>
                </a:r>
                <a:endParaRPr lang="ru-RU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2209800" y="5181600"/>
              <a:ext cx="9092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Рис. 12</a:t>
              </a:r>
              <a:endParaRPr lang="ru-RU" dirty="0"/>
            </a:p>
          </p:txBody>
        </p:sp>
      </p:grp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209800"/>
            <a:ext cx="5067300" cy="600075"/>
          </a:xfrm>
          <a:prstGeom prst="rect">
            <a:avLst/>
          </a:prstGeom>
          <a:noFill/>
        </p:spPr>
      </p:pic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657600"/>
            <a:ext cx="3581400" cy="666750"/>
          </a:xfrm>
          <a:prstGeom prst="rect">
            <a:avLst/>
          </a:prstGeom>
          <a:noFill/>
        </p:spPr>
      </p:pic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1250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89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572000"/>
            <a:ext cx="2505075" cy="666750"/>
          </a:xfrm>
          <a:prstGeom prst="rect">
            <a:avLst/>
          </a:prstGeom>
          <a:noFill/>
        </p:spPr>
      </p:pic>
      <p:sp>
        <p:nvSpPr>
          <p:cNvPr id="63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16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52400" y="533400"/>
            <a:ext cx="8686800" cy="6858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2</a:t>
            </a:r>
            <a:r>
              <a:rPr kumimoji="0" lang="ru-RU" sz="3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76" name="AutoShape 32" descr="Газетная бумага"/>
          <p:cNvSpPr>
            <a:spLocks noChangeArrowheads="1"/>
          </p:cNvSpPr>
          <p:nvPr/>
        </p:nvSpPr>
        <p:spPr bwMode="auto">
          <a:xfrm>
            <a:off x="533400" y="1828800"/>
            <a:ext cx="8153400" cy="4114800"/>
          </a:xfrm>
          <a:prstGeom prst="horizontalScroll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542925" algn="just" fontAlgn="base">
              <a:spcBef>
                <a:spcPct val="0"/>
              </a:spcBef>
              <a:spcAft>
                <a:spcPts val="1000"/>
              </a:spcAft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∆ABC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 стороне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BC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взята точка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так, что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NC=3BN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 продолжении стороны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AC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за точку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взята точка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так, что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MA=AC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Прямая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MN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пересекает сторону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AB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 точке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Найти отношение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BF:FA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1438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17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77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2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4572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</a:t>
            </a: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 (без использования теоремы Менелая).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152400" y="1371600"/>
            <a:ext cx="5943600" cy="3816151"/>
            <a:chOff x="304800" y="1524000"/>
            <a:chExt cx="6334310" cy="3880787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304800" y="1524000"/>
              <a:ext cx="6334310" cy="3499788"/>
              <a:chOff x="304800" y="1524000"/>
              <a:chExt cx="6334310" cy="3499788"/>
            </a:xfrm>
          </p:grpSpPr>
          <p:grpSp>
            <p:nvGrpSpPr>
              <p:cNvPr id="23555" name="Group 3"/>
              <p:cNvGrpSpPr>
                <a:grpSpLocks/>
              </p:cNvGrpSpPr>
              <p:nvPr/>
            </p:nvGrpSpPr>
            <p:grpSpPr bwMode="auto">
              <a:xfrm>
                <a:off x="304800" y="1828800"/>
                <a:ext cx="6204061" cy="3126871"/>
                <a:chOff x="1143" y="699"/>
                <a:chExt cx="8835" cy="4216"/>
              </a:xfrm>
            </p:grpSpPr>
            <p:grpSp>
              <p:nvGrpSpPr>
                <p:cNvPr id="23558" name="Group 6"/>
                <p:cNvGrpSpPr>
                  <a:grpSpLocks/>
                </p:cNvGrpSpPr>
                <p:nvPr/>
              </p:nvGrpSpPr>
              <p:grpSpPr bwMode="auto">
                <a:xfrm>
                  <a:off x="1143" y="699"/>
                  <a:ext cx="8835" cy="4216"/>
                  <a:chOff x="345" y="10125"/>
                  <a:chExt cx="9990" cy="4545"/>
                </a:xfrm>
              </p:grpSpPr>
              <p:cxnSp>
                <p:nvCxnSpPr>
                  <p:cNvPr id="23559" name="AutoShape 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760" y="10125"/>
                    <a:ext cx="1665" cy="4170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560" name="AutoShape 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760" y="14295"/>
                    <a:ext cx="4575" cy="0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561" name="AutoShape 9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425" y="10125"/>
                    <a:ext cx="2910" cy="4170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562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5" y="14295"/>
                    <a:ext cx="5325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563" name="AutoShape 1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5" y="10740"/>
                    <a:ext cx="8750" cy="393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3576" name="AutoShape 2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973" y="3117"/>
                  <a:ext cx="974" cy="145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3505200" y="4648200"/>
                <a:ext cx="350559" cy="375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9600" y="4648200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M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324600" y="464820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C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029200" y="2209800"/>
                <a:ext cx="3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572000" y="1524000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38600" y="266700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F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743200" y="3276600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K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209800" y="464820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53000" y="464820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76800" y="190500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k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715000" y="3200400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3k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>
              <a:off x="3505200" y="5029199"/>
              <a:ext cx="968992" cy="3755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Рис. 13</a:t>
              </a:r>
              <a:endParaRPr lang="ru-RU" dirty="0"/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743200"/>
            <a:ext cx="2571750" cy="685800"/>
          </a:xfrm>
          <a:prstGeom prst="rect">
            <a:avLst/>
          </a:prstGeom>
          <a:noFill/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562600"/>
            <a:ext cx="5048250" cy="962025"/>
          </a:xfrm>
          <a:prstGeom prst="rect">
            <a:avLst/>
          </a:prstGeom>
          <a:noFill/>
        </p:spPr>
      </p:pic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1419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18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2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4572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</a:t>
            </a: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 (</a:t>
            </a:r>
            <a:r>
              <a:rPr lang="en-U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использованием теоремы Менелая).</a:t>
            </a:r>
          </a:p>
        </p:txBody>
      </p:sp>
      <p:grpSp>
        <p:nvGrpSpPr>
          <p:cNvPr id="2" name="Группа 39"/>
          <p:cNvGrpSpPr/>
          <p:nvPr/>
        </p:nvGrpSpPr>
        <p:grpSpPr>
          <a:xfrm>
            <a:off x="1295400" y="1371600"/>
            <a:ext cx="6324600" cy="3954024"/>
            <a:chOff x="304800" y="1524000"/>
            <a:chExt cx="6334310" cy="3866342"/>
          </a:xfrm>
        </p:grpSpPr>
        <p:grpSp>
          <p:nvGrpSpPr>
            <p:cNvPr id="3" name="Группа 37"/>
            <p:cNvGrpSpPr/>
            <p:nvPr/>
          </p:nvGrpSpPr>
          <p:grpSpPr>
            <a:xfrm>
              <a:off x="304800" y="1524000"/>
              <a:ext cx="6334310" cy="3493532"/>
              <a:chOff x="304800" y="1524000"/>
              <a:chExt cx="6334310" cy="3493532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304800" y="1828800"/>
                <a:ext cx="6204061" cy="3126871"/>
                <a:chOff x="345" y="10125"/>
                <a:chExt cx="9990" cy="4545"/>
              </a:xfrm>
            </p:grpSpPr>
            <p:cxnSp>
              <p:nvCxnSpPr>
                <p:cNvPr id="23559" name="AutoShape 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760" y="10125"/>
                  <a:ext cx="1665" cy="4170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</p:spPr>
            </p:cxnSp>
            <p:cxnSp>
              <p:nvCxnSpPr>
                <p:cNvPr id="23560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5760" y="14295"/>
                  <a:ext cx="4575" cy="0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</p:spPr>
            </p:cxnSp>
            <p:cxnSp>
              <p:nvCxnSpPr>
                <p:cNvPr id="23561" name="AutoShape 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425" y="10125"/>
                  <a:ext cx="2910" cy="4170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</p:spPr>
            </p:cxnSp>
            <p:cxnSp>
              <p:nvCxnSpPr>
                <p:cNvPr id="2356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35" y="14295"/>
                  <a:ext cx="532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563" name="AutoShape 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45" y="10740"/>
                  <a:ext cx="8750" cy="393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3505200" y="4648200"/>
                <a:ext cx="329441" cy="361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9600" y="4648200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M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324600" y="464820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C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029200" y="2209800"/>
                <a:ext cx="3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572000" y="1524000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38600" y="266700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F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209800" y="464820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53000" y="464820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76800" y="190500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k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715000" y="3200400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3k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>
              <a:off x="3052212" y="5029200"/>
              <a:ext cx="1526340" cy="361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 Рис. 14</a:t>
              </a:r>
              <a:endParaRPr lang="ru-RU" dirty="0"/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1419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3" name="Группа 44"/>
          <p:cNvGrpSpPr>
            <a:grpSpLocks/>
          </p:cNvGrpSpPr>
          <p:nvPr/>
        </p:nvGrpSpPr>
        <p:grpSpPr bwMode="auto">
          <a:xfrm>
            <a:off x="1828800" y="5486400"/>
            <a:ext cx="5753100" cy="752475"/>
            <a:chOff x="381000" y="5486400"/>
            <a:chExt cx="5753100" cy="752475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486400"/>
              <a:ext cx="238125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400" y="5486400"/>
              <a:ext cx="33147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19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276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635000"/>
          </a:effectLst>
        </p:spPr>
        <p:txBody>
          <a:bodyPr>
            <a:normAutofit lnSpcReduction="10000"/>
          </a:bodyPr>
          <a:lstStyle/>
          <a:p>
            <a:pPr marL="0" lvl="0" indent="355600" algn="just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изучить теоремы Чевы и Менелая и рассмотреть применение этих теорем к решению планиметрических задач.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355600" algn="just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Задачей</a:t>
            </a:r>
            <a:r>
              <a:rPr lang="en-US" u="sng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u="sng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</a:t>
            </a:r>
            <a:r>
              <a:rPr lang="ru-RU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стало сравнение и выявление эффективности применения теорем Чевы и Менелая по сравнению с другими способами решения планиметрических задач.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6096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Постановка цели, формулировка задачи.</a:t>
            </a:r>
          </a:p>
        </p:txBody>
      </p:sp>
      <p:sp>
        <p:nvSpPr>
          <p:cNvPr id="6" name="Номер слайда 3"/>
          <p:cNvSpPr>
            <a:spLocks noGrp="1"/>
          </p:cNvSpPr>
          <p:nvPr/>
        </p:nvSpPr>
        <p:spPr>
          <a:xfrm>
            <a:off x="8763000" y="6477000"/>
            <a:ext cx="381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2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52400" y="533400"/>
            <a:ext cx="8686800" cy="6858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</a:t>
            </a:r>
            <a:r>
              <a:rPr lang="en-US" sz="37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76" name="AutoShape 32" descr="Газетная бумага"/>
          <p:cNvSpPr>
            <a:spLocks noChangeArrowheads="1"/>
          </p:cNvSpPr>
          <p:nvPr/>
        </p:nvSpPr>
        <p:spPr bwMode="auto">
          <a:xfrm>
            <a:off x="533400" y="1828800"/>
            <a:ext cx="8229600" cy="4114800"/>
          </a:xfrm>
          <a:prstGeom prst="horizontalScroll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542925" algn="just" fontAlgn="base">
              <a:spcBef>
                <a:spcPct val="0"/>
              </a:spcBef>
              <a:spcAft>
                <a:spcPts val="1000"/>
              </a:spcAft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Пусть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–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медиана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∆ABC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 На медиане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взята точка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так, что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AK:KD=3:1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Прямая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BK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разбивает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∆ABC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 два треугольника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∆ABP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и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∆CBP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причём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BK∩AC=P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Cambria Math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Найти отношение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∆ABP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:S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∆CBP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1438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20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77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"/>
          <p:cNvSpPr txBox="1">
            <a:spLocks/>
          </p:cNvSpPr>
          <p:nvPr/>
        </p:nvSpPr>
        <p:spPr>
          <a:xfrm>
            <a:off x="228600" y="685800"/>
            <a:ext cx="8686800" cy="4572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</a:t>
            </a:r>
            <a:r>
              <a:rPr lang="ru-RU" sz="23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 (без</a:t>
            </a:r>
            <a:r>
              <a:rPr kumimoji="0" lang="ru-RU" sz="2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использования </a:t>
            </a: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теоремы Менелая).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228600" y="1447800"/>
            <a:ext cx="5129536" cy="4179332"/>
            <a:chOff x="990600" y="1371600"/>
            <a:chExt cx="5129536" cy="4179332"/>
          </a:xfrm>
        </p:grpSpPr>
        <p:grpSp>
          <p:nvGrpSpPr>
            <p:cNvPr id="25602" name="Group 2"/>
            <p:cNvGrpSpPr>
              <a:grpSpLocks/>
            </p:cNvGrpSpPr>
            <p:nvPr/>
          </p:nvGrpSpPr>
          <p:grpSpPr bwMode="auto">
            <a:xfrm>
              <a:off x="1219200" y="1371600"/>
              <a:ext cx="4795149" cy="3886199"/>
              <a:chOff x="2362" y="7036"/>
              <a:chExt cx="6830" cy="5348"/>
            </a:xfrm>
          </p:grpSpPr>
          <p:grpSp>
            <p:nvGrpSpPr>
              <p:cNvPr id="25604" name="Group 4"/>
              <p:cNvGrpSpPr>
                <a:grpSpLocks/>
              </p:cNvGrpSpPr>
              <p:nvPr/>
            </p:nvGrpSpPr>
            <p:grpSpPr bwMode="auto">
              <a:xfrm>
                <a:off x="2362" y="7036"/>
                <a:ext cx="6830" cy="5348"/>
                <a:chOff x="2362" y="7036"/>
                <a:chExt cx="6830" cy="5348"/>
              </a:xfrm>
            </p:grpSpPr>
            <p:grpSp>
              <p:nvGrpSpPr>
                <p:cNvPr id="25611" name="Group 11"/>
                <p:cNvGrpSpPr>
                  <a:grpSpLocks/>
                </p:cNvGrpSpPr>
                <p:nvPr/>
              </p:nvGrpSpPr>
              <p:grpSpPr bwMode="auto">
                <a:xfrm>
                  <a:off x="2362" y="7036"/>
                  <a:ext cx="6830" cy="5348"/>
                  <a:chOff x="2362" y="6598"/>
                  <a:chExt cx="6830" cy="5348"/>
                </a:xfrm>
              </p:grpSpPr>
              <p:cxnSp>
                <p:nvCxnSpPr>
                  <p:cNvPr id="25612" name="AutoShape 1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362" y="7340"/>
                    <a:ext cx="2674" cy="387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13" name="AutoShap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62" y="11204"/>
                    <a:ext cx="4101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2561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362" y="6598"/>
                    <a:ext cx="6830" cy="5348"/>
                    <a:chOff x="2362" y="6598"/>
                    <a:chExt cx="6830" cy="5348"/>
                  </a:xfrm>
                </p:grpSpPr>
                <p:cxnSp>
                  <p:nvCxnSpPr>
                    <p:cNvPr id="25620" name="AutoShape 2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36" y="7340"/>
                      <a:ext cx="4156" cy="3864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621" name="AutoShape 21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362" y="9255"/>
                      <a:ext cx="4733" cy="1949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625" name="AutoShape 25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5036" y="7340"/>
                      <a:ext cx="1427" cy="3864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626" name="AutoShape 26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463" y="11204"/>
                      <a:ext cx="274" cy="742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627" name="AutoShape 27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4762" y="6598"/>
                      <a:ext cx="274" cy="742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  <p:cxnSp>
              <p:nvCxnSpPr>
                <p:cNvPr id="25629" name="AutoShape 29"/>
                <p:cNvCxnSpPr>
                  <a:cxnSpLocks noChangeShapeType="1"/>
                </p:cNvCxnSpPr>
                <p:nvPr/>
              </p:nvCxnSpPr>
              <p:spPr bwMode="auto">
                <a:xfrm>
                  <a:off x="5751" y="9693"/>
                  <a:ext cx="1344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631" name="AutoShape 31"/>
              <p:cNvCxnSpPr>
                <a:cxnSpLocks noChangeShapeType="1"/>
              </p:cNvCxnSpPr>
              <p:nvPr/>
            </p:nvCxnSpPr>
            <p:spPr bwMode="auto">
              <a:xfrm>
                <a:off x="7095" y="9696"/>
                <a:ext cx="2097" cy="1955"/>
              </a:xfrm>
              <a:prstGeom prst="straightConnector1">
                <a:avLst/>
              </a:pr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25632" name="AutoShape 32"/>
              <p:cNvCxnSpPr>
                <a:cxnSpLocks noChangeShapeType="1"/>
              </p:cNvCxnSpPr>
              <p:nvPr/>
            </p:nvCxnSpPr>
            <p:spPr bwMode="auto">
              <a:xfrm>
                <a:off x="6463" y="11642"/>
                <a:ext cx="2729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990600" y="4648200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10000" y="4648200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91200" y="4648200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C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95800" y="2971800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D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05200" y="2971800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M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52800" y="3352800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K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48000" y="1600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B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8600" y="3352800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m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09800" y="38100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3m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33800" y="2286000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05400" y="3581400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352800" y="5181600"/>
              <a:ext cx="152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 Рис. 15</a:t>
              </a:r>
              <a:endParaRPr lang="ru-RU" dirty="0"/>
            </a:p>
          </p:txBody>
        </p:sp>
      </p:grp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438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1457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1457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4" name="Группа 73"/>
          <p:cNvGrpSpPr/>
          <p:nvPr/>
        </p:nvGrpSpPr>
        <p:grpSpPr>
          <a:xfrm>
            <a:off x="4876800" y="2057400"/>
            <a:ext cx="3905250" cy="800100"/>
            <a:chOff x="4724400" y="2057400"/>
            <a:chExt cx="3905250" cy="800100"/>
          </a:xfrm>
        </p:grpSpPr>
        <p:pic>
          <p:nvPicPr>
            <p:cNvPr id="6177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2057400"/>
              <a:ext cx="2162175" cy="800100"/>
            </a:xfrm>
            <a:prstGeom prst="rect">
              <a:avLst/>
            </a:prstGeom>
            <a:noFill/>
          </p:spPr>
        </p:pic>
        <p:pic>
          <p:nvPicPr>
            <p:cNvPr id="6180" name="Picture 3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10400" y="2286000"/>
              <a:ext cx="1619250" cy="447675"/>
            </a:xfrm>
            <a:prstGeom prst="rect">
              <a:avLst/>
            </a:prstGeom>
            <a:noFill/>
          </p:spPr>
        </p:pic>
      </p:grp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8" name="Группа 77"/>
          <p:cNvGrpSpPr/>
          <p:nvPr/>
        </p:nvGrpSpPr>
        <p:grpSpPr>
          <a:xfrm>
            <a:off x="4876800" y="3124200"/>
            <a:ext cx="3905250" cy="800100"/>
            <a:chOff x="4876800" y="3048000"/>
            <a:chExt cx="3905250" cy="800100"/>
          </a:xfrm>
        </p:grpSpPr>
        <p:pic>
          <p:nvPicPr>
            <p:cNvPr id="6183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3048000"/>
              <a:ext cx="2247900" cy="800100"/>
            </a:xfrm>
            <a:prstGeom prst="rect">
              <a:avLst/>
            </a:prstGeom>
            <a:noFill/>
          </p:spPr>
        </p:pic>
        <p:pic>
          <p:nvPicPr>
            <p:cNvPr id="6186" name="Picture 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3200400"/>
              <a:ext cx="1619250" cy="447675"/>
            </a:xfrm>
            <a:prstGeom prst="rect">
              <a:avLst/>
            </a:prstGeom>
            <a:noFill/>
          </p:spPr>
        </p:pic>
      </p:grp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89" name="Picture 4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114800"/>
            <a:ext cx="2238375" cy="800100"/>
          </a:xfrm>
          <a:prstGeom prst="rect">
            <a:avLst/>
          </a:prstGeom>
          <a:noFill/>
        </p:spPr>
      </p:pic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92" name="Picture 4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562600"/>
            <a:ext cx="2314575" cy="809625"/>
          </a:xfrm>
          <a:prstGeom prst="rect">
            <a:avLst/>
          </a:prstGeom>
          <a:noFill/>
        </p:spPr>
      </p:pic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360363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21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"/>
          <p:cNvSpPr txBox="1">
            <a:spLocks/>
          </p:cNvSpPr>
          <p:nvPr/>
        </p:nvSpPr>
        <p:spPr>
          <a:xfrm>
            <a:off x="228600" y="685800"/>
            <a:ext cx="8686800" cy="4572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</a:t>
            </a:r>
            <a:r>
              <a:rPr lang="ru-RU" sz="23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3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 (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использованием </a:t>
            </a: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теоремы Менелая).</a:t>
            </a:r>
          </a:p>
        </p:txBody>
      </p:sp>
      <p:grpSp>
        <p:nvGrpSpPr>
          <p:cNvPr id="2" name="Группа 42"/>
          <p:cNvGrpSpPr/>
          <p:nvPr/>
        </p:nvGrpSpPr>
        <p:grpSpPr>
          <a:xfrm>
            <a:off x="685800" y="1371600"/>
            <a:ext cx="5129536" cy="4179332"/>
            <a:chOff x="990600" y="1371600"/>
            <a:chExt cx="5129536" cy="417933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19200" y="1371600"/>
              <a:ext cx="4795149" cy="3886199"/>
              <a:chOff x="2362" y="7036"/>
              <a:chExt cx="6830" cy="5348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2362" y="7036"/>
                <a:ext cx="6830" cy="5348"/>
                <a:chOff x="2362" y="6598"/>
                <a:chExt cx="6830" cy="5348"/>
              </a:xfrm>
            </p:grpSpPr>
            <p:cxnSp>
              <p:nvCxnSpPr>
                <p:cNvPr id="25612" name="AutoShape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2362" y="7340"/>
                  <a:ext cx="2674" cy="387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3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2362" y="11204"/>
                  <a:ext cx="4101" cy="0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</p:spPr>
            </p:cxn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2362" y="6598"/>
                  <a:ext cx="6830" cy="5348"/>
                  <a:chOff x="2362" y="6598"/>
                  <a:chExt cx="6830" cy="5348"/>
                </a:xfrm>
              </p:grpSpPr>
              <p:cxnSp>
                <p:nvCxnSpPr>
                  <p:cNvPr id="25620" name="AutoShap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036" y="7340"/>
                    <a:ext cx="4156" cy="386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21" name="AutoShape 2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362" y="9255"/>
                    <a:ext cx="4733" cy="1949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25" name="AutoShape 2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036" y="7340"/>
                    <a:ext cx="1427" cy="386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26" name="AutoShape 2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463" y="11204"/>
                    <a:ext cx="274" cy="742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627" name="AutoShape 2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762" y="6598"/>
                    <a:ext cx="274" cy="742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cxnSp>
            <p:nvCxnSpPr>
              <p:cNvPr id="25631" name="AutoShape 31"/>
              <p:cNvCxnSpPr>
                <a:cxnSpLocks noChangeShapeType="1"/>
              </p:cNvCxnSpPr>
              <p:nvPr/>
            </p:nvCxnSpPr>
            <p:spPr bwMode="auto">
              <a:xfrm>
                <a:off x="7095" y="9696"/>
                <a:ext cx="2097" cy="1955"/>
              </a:xfrm>
              <a:prstGeom prst="straightConnector1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25632" name="AutoShape 32"/>
              <p:cNvCxnSpPr>
                <a:cxnSpLocks noChangeShapeType="1"/>
              </p:cNvCxnSpPr>
              <p:nvPr/>
            </p:nvCxnSpPr>
            <p:spPr bwMode="auto">
              <a:xfrm>
                <a:off x="6463" y="11642"/>
                <a:ext cx="2729" cy="0"/>
              </a:xfrm>
              <a:prstGeom prst="straightConnector1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990600" y="4648200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10000" y="4648200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91200" y="4648200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C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95800" y="2971800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D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52800" y="3352800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K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48000" y="1600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B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8600" y="3352800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m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09800" y="38100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3m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33800" y="2286000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05400" y="3581400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352800" y="5181600"/>
              <a:ext cx="152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 Рис. 16</a:t>
              </a:r>
              <a:endParaRPr lang="ru-RU" dirty="0"/>
            </a:p>
          </p:txBody>
        </p:sp>
      </p:grp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895600"/>
            <a:ext cx="2400300" cy="685800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60363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60363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60363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638800"/>
            <a:ext cx="5734050" cy="752475"/>
          </a:xfrm>
          <a:prstGeom prst="rect">
            <a:avLst/>
          </a:prstGeom>
          <a:noFill/>
        </p:spPr>
      </p:pic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360363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22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2400" y="2209800"/>
            <a:ext cx="8686800" cy="3810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635000"/>
          </a:effectLst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Теоремы Чевы и Менелая не изучаются в основном курсе геометрии 7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Times New Roman" pitchFamily="18" charset="0"/>
              </a:rPr>
              <a:t>–9 классов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Но трудности, связанные с освоением этих теорем, оправданы их применением при решении задач.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задач с помощью теорем Чевы и Менелая более рационально, чем их решение другими способами, требующими дополнительных действий и построений, которые не всегда оказываются очевидными.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 считаю, что теоремы Чевы и Менелая должны быть включены в основной курс геометрии 7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Times New Roman" pitchFamily="18" charset="0"/>
              </a:rPr>
              <a:t>–9 классов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так как решение задач с помощью этих теорем развивает мышление и логику учеников.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6096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Заключение.</a:t>
            </a:r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23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67000"/>
            <a:ext cx="7467600" cy="101566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6096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Исторические справки.</a:t>
            </a:r>
          </a:p>
        </p:txBody>
      </p:sp>
      <p:pic>
        <p:nvPicPr>
          <p:cNvPr id="6" name="Рисунок 5" descr="C:\Documents and Settings\Denis\Мои документы\giovanni-paisiello_1398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2971800" cy="4145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Denis\Мои документы\ptolemy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29718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66800" y="5867400"/>
            <a:ext cx="2448747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Джованни Чева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5638800"/>
            <a:ext cx="4030334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Менелай Александрийский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/>
        </p:nvSpPr>
        <p:spPr>
          <a:xfrm>
            <a:off x="8763000" y="6477000"/>
            <a:ext cx="381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3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2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28600" y="609600"/>
            <a:ext cx="8686800" cy="6096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Теорема Чевы.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685800" y="1981200"/>
            <a:ext cx="7848600" cy="3962400"/>
            <a:chOff x="685800" y="1981200"/>
            <a:chExt cx="7848600" cy="3962400"/>
          </a:xfrm>
        </p:grpSpPr>
        <p:sp>
          <p:nvSpPr>
            <p:cNvPr id="31776" name="AutoShape 32" descr="Газетная бумага"/>
            <p:cNvSpPr>
              <a:spLocks noChangeArrowheads="1"/>
            </p:cNvSpPr>
            <p:nvPr/>
          </p:nvSpPr>
          <p:spPr bwMode="auto">
            <a:xfrm>
              <a:off x="685800" y="1981200"/>
              <a:ext cx="7848600" cy="3962400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indent="542925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Если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через вершины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∆ABC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проведены прямые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AX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,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BY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,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CZ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,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пересекающие противоположные стороны (или их продолжения) в точках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,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,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Z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,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то для того чтобы эти прямые пересекались в одной точке, необходимо и достаточно, чтобы выполнялось условие: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400" y="4724400"/>
              <a:ext cx="2619375" cy="866775"/>
            </a:xfrm>
            <a:prstGeom prst="rect">
              <a:avLst/>
            </a:prstGeom>
            <a:noFill/>
          </p:spPr>
        </p:pic>
      </p:grpSp>
      <p:sp>
        <p:nvSpPr>
          <p:cNvPr id="6" name="Номер слайда 3"/>
          <p:cNvSpPr>
            <a:spLocks noGrp="1"/>
          </p:cNvSpPr>
          <p:nvPr/>
        </p:nvSpPr>
        <p:spPr>
          <a:xfrm>
            <a:off x="8763000" y="6477000"/>
            <a:ext cx="381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4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6096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Теорема Чевы (первый случай</a:t>
            </a: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2867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2867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2857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257800"/>
            <a:ext cx="6134100" cy="933450"/>
          </a:xfrm>
          <a:prstGeom prst="rect">
            <a:avLst/>
          </a:prstGeom>
          <a:noFill/>
        </p:spPr>
      </p:pic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62000" y="1447800"/>
            <a:ext cx="4505510" cy="3645932"/>
            <a:chOff x="762000" y="1447800"/>
            <a:chExt cx="4505510" cy="364593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62000" y="1447800"/>
              <a:ext cx="4505510" cy="3341132"/>
              <a:chOff x="838200" y="1447800"/>
              <a:chExt cx="4505510" cy="3341132"/>
            </a:xfrm>
          </p:grpSpPr>
          <p:grpSp>
            <p:nvGrpSpPr>
              <p:cNvPr id="11359" name="Group 95"/>
              <p:cNvGrpSpPr>
                <a:grpSpLocks/>
              </p:cNvGrpSpPr>
              <p:nvPr/>
            </p:nvGrpSpPr>
            <p:grpSpPr bwMode="auto">
              <a:xfrm>
                <a:off x="995552" y="1777713"/>
                <a:ext cx="4262248" cy="2718087"/>
                <a:chOff x="2325" y="9210"/>
                <a:chExt cx="3600" cy="2385"/>
              </a:xfrm>
            </p:grpSpPr>
            <p:grpSp>
              <p:nvGrpSpPr>
                <p:cNvPr id="11360" name="Group 96"/>
                <p:cNvGrpSpPr>
                  <a:grpSpLocks/>
                </p:cNvGrpSpPr>
                <p:nvPr/>
              </p:nvGrpSpPr>
              <p:grpSpPr bwMode="auto">
                <a:xfrm>
                  <a:off x="2325" y="9210"/>
                  <a:ext cx="3600" cy="2385"/>
                  <a:chOff x="2175" y="9195"/>
                  <a:chExt cx="3315" cy="2025"/>
                </a:xfrm>
              </p:grpSpPr>
              <p:cxnSp>
                <p:nvCxnSpPr>
                  <p:cNvPr id="11361" name="AutoShape 9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175" y="9195"/>
                    <a:ext cx="2235" cy="2025"/>
                  </a:xfrm>
                  <a:prstGeom prst="straightConnector1">
                    <a:avLst/>
                  </a:prstGeom>
                  <a:noFill/>
                  <a:ln w="1587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1362" name="AutoShape 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10" y="9195"/>
                    <a:ext cx="1080" cy="2025"/>
                  </a:xfrm>
                  <a:prstGeom prst="straightConnector1">
                    <a:avLst/>
                  </a:prstGeom>
                  <a:noFill/>
                  <a:ln w="1587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1363" name="AutoShape 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75" y="11220"/>
                    <a:ext cx="3315" cy="0"/>
                  </a:xfrm>
                  <a:prstGeom prst="straightConnector1">
                    <a:avLst/>
                  </a:prstGeom>
                  <a:noFill/>
                  <a:ln w="1587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1364" name="AutoShape 10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325" y="10170"/>
                  <a:ext cx="2895" cy="1425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</p:cxnSp>
            <p:cxnSp>
              <p:nvCxnSpPr>
                <p:cNvPr id="11365" name="AutoShape 10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570" y="10395"/>
                  <a:ext cx="2355" cy="1200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</p:cxnSp>
            <p:cxnSp>
              <p:nvCxnSpPr>
                <p:cNvPr id="11366" name="AutoShape 10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795" y="9210"/>
                  <a:ext cx="957" cy="2385"/>
                </a:xfrm>
                <a:prstGeom prst="straightConnector1">
                  <a:avLst/>
                </a:prstGeom>
                <a:noFill/>
                <a:ln w="1587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</p:cxnSp>
          </p:grpSp>
          <p:sp>
            <p:nvSpPr>
              <p:cNvPr id="198" name="TextBox 197"/>
              <p:cNvSpPr txBox="1"/>
              <p:nvPr/>
            </p:nvSpPr>
            <p:spPr>
              <a:xfrm>
                <a:off x="3733800" y="1447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838200" y="4419600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5029200" y="441960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C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2209800" y="281940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Z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4343400" y="2590800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X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2590800" y="4419600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Y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3048000" y="3429000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P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743200" y="4724400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Рис. 1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457200" y="2705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457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1457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1457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676400"/>
            <a:ext cx="1914525" cy="876300"/>
          </a:xfrm>
          <a:prstGeom prst="rect">
            <a:avLst/>
          </a:prstGeom>
          <a:noFill/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5720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1457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962400"/>
            <a:ext cx="1905000" cy="933450"/>
          </a:xfrm>
          <a:prstGeom prst="rect">
            <a:avLst/>
          </a:prstGeom>
          <a:noFill/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819400"/>
            <a:ext cx="1933575" cy="933450"/>
          </a:xfrm>
          <a:prstGeom prst="rect">
            <a:avLst/>
          </a:prstGeom>
          <a:noFill/>
        </p:spPr>
      </p:pic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Номер слайда 3"/>
          <p:cNvSpPr>
            <a:spLocks noGrp="1"/>
          </p:cNvSpPr>
          <p:nvPr/>
        </p:nvSpPr>
        <p:spPr>
          <a:xfrm>
            <a:off x="8763000" y="6477000"/>
            <a:ext cx="381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5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6096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Теорема Чевы (второй случай</a:t>
            </a: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304800" y="1447800"/>
            <a:ext cx="4888112" cy="3341132"/>
            <a:chOff x="304800" y="1447800"/>
            <a:chExt cx="4888112" cy="3341132"/>
          </a:xfrm>
        </p:grpSpPr>
        <p:sp>
          <p:nvSpPr>
            <p:cNvPr id="49" name="TextBox 48"/>
            <p:cNvSpPr txBox="1"/>
            <p:nvPr/>
          </p:nvSpPr>
          <p:spPr>
            <a:xfrm>
              <a:off x="304800" y="28956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24400" y="14478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B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76800" y="28956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24400" y="426720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C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29000" y="266700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67000" y="20574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43200" y="36576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Z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48000" y="373380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H</a:t>
              </a:r>
              <a:r>
                <a:rPr lang="en-US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1</a:t>
              </a:r>
              <a:endPara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10000" y="39624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H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29000" y="3276600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h</a:t>
              </a:r>
              <a:r>
                <a:rPr lang="en-US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1</a:t>
              </a:r>
              <a:endPara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43400" y="30480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h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609600" y="1752600"/>
              <a:ext cx="4315096" cy="3036332"/>
              <a:chOff x="609600" y="1752600"/>
              <a:chExt cx="4315096" cy="3036332"/>
            </a:xfrm>
          </p:grpSpPr>
          <p:grpSp>
            <p:nvGrpSpPr>
              <p:cNvPr id="17413" name="Group 5"/>
              <p:cNvGrpSpPr>
                <a:grpSpLocks/>
              </p:cNvGrpSpPr>
              <p:nvPr/>
            </p:nvGrpSpPr>
            <p:grpSpPr bwMode="auto">
              <a:xfrm>
                <a:off x="609600" y="1752600"/>
                <a:ext cx="4315096" cy="2545919"/>
                <a:chOff x="6263" y="10892"/>
                <a:chExt cx="4710" cy="3150"/>
              </a:xfrm>
            </p:grpSpPr>
            <p:cxnSp>
              <p:nvCxnSpPr>
                <p:cNvPr id="17414" name="AutoShape 6"/>
                <p:cNvCxnSpPr>
                  <a:cxnSpLocks noChangeShapeType="1"/>
                </p:cNvCxnSpPr>
                <p:nvPr/>
              </p:nvCxnSpPr>
              <p:spPr bwMode="auto">
                <a:xfrm flipH="1">
                  <a:off x="9193" y="12520"/>
                  <a:ext cx="310" cy="94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</p:cxnSp>
            <p:grpSp>
              <p:nvGrpSpPr>
                <p:cNvPr id="17415" name="Group 7"/>
                <p:cNvGrpSpPr>
                  <a:grpSpLocks/>
                </p:cNvGrpSpPr>
                <p:nvPr/>
              </p:nvGrpSpPr>
              <p:grpSpPr bwMode="auto">
                <a:xfrm>
                  <a:off x="6263" y="10892"/>
                  <a:ext cx="4710" cy="3150"/>
                  <a:chOff x="6166" y="11823"/>
                  <a:chExt cx="4710" cy="3150"/>
                </a:xfrm>
              </p:grpSpPr>
              <p:cxnSp>
                <p:nvCxnSpPr>
                  <p:cNvPr id="17416" name="AutoShape 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945" y="11823"/>
                    <a:ext cx="931" cy="284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</p:spPr>
              </p:cxnSp>
              <p:grpSp>
                <p:nvGrpSpPr>
                  <p:cNvPr id="1741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6166" y="11823"/>
                    <a:ext cx="4710" cy="3150"/>
                    <a:chOff x="5685" y="11685"/>
                    <a:chExt cx="4710" cy="3150"/>
                  </a:xfrm>
                </p:grpSpPr>
                <p:grpSp>
                  <p:nvGrpSpPr>
                    <p:cNvPr id="17420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85" y="11685"/>
                      <a:ext cx="4710" cy="3150"/>
                      <a:chOff x="5685" y="12030"/>
                      <a:chExt cx="4785" cy="3135"/>
                    </a:xfrm>
                  </p:grpSpPr>
                  <p:cxnSp>
                    <p:nvCxnSpPr>
                      <p:cNvPr id="17421" name="AutoShape 1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5685" y="12030"/>
                        <a:ext cx="4785" cy="162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7422" name="AutoShape 1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0470" y="12030"/>
                        <a:ext cx="0" cy="3135"/>
                      </a:xfrm>
                      <a:prstGeom prst="straightConnector1">
                        <a:avLst/>
                      </a:prstGeom>
                      <a:noFill/>
                      <a:ln w="2857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7423" name="AutoShape 1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685" y="13650"/>
                        <a:ext cx="4785" cy="151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cxnSp>
                  <p:nvCxnSpPr>
                    <p:cNvPr id="17424" name="AutoShape 1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685" y="13313"/>
                      <a:ext cx="4710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7425" name="AutoShape 17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8925" y="13313"/>
                      <a:ext cx="1470" cy="1522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7426" name="AutoShape 18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8115" y="12465"/>
                      <a:ext cx="810" cy="848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7427" name="AutoShape 1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8925" y="11685"/>
                      <a:ext cx="1470" cy="1628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7428" name="AutoShape 2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8190" y="13313"/>
                      <a:ext cx="735" cy="817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</p:grpSp>
          <p:sp>
            <p:nvSpPr>
              <p:cNvPr id="28" name="TextBox 27"/>
              <p:cNvSpPr txBox="1"/>
              <p:nvPr/>
            </p:nvSpPr>
            <p:spPr>
              <a:xfrm>
                <a:off x="2743200" y="4419600"/>
                <a:ext cx="780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Рис.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3" name="Picture 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257800"/>
            <a:ext cx="6134100" cy="933450"/>
          </a:xfrm>
          <a:prstGeom prst="rect">
            <a:avLst/>
          </a:prstGeom>
          <a:noFill/>
        </p:spPr>
      </p:pic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676400"/>
            <a:ext cx="1914525" cy="876300"/>
          </a:xfrm>
          <a:prstGeom prst="rect">
            <a:avLst/>
          </a:prstGeom>
          <a:noFill/>
        </p:spPr>
      </p:pic>
      <p:pic>
        <p:nvPicPr>
          <p:cNvPr id="65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819400"/>
            <a:ext cx="1933575" cy="933450"/>
          </a:xfrm>
          <a:prstGeom prst="rect">
            <a:avLst/>
          </a:prstGeom>
          <a:noFill/>
        </p:spPr>
      </p:pic>
      <p:pic>
        <p:nvPicPr>
          <p:cNvPr id="66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962400"/>
            <a:ext cx="1905000" cy="933450"/>
          </a:xfrm>
          <a:prstGeom prst="rect">
            <a:avLst/>
          </a:prstGeom>
          <a:noFill/>
        </p:spPr>
      </p:pic>
      <p:sp>
        <p:nvSpPr>
          <p:cNvPr id="60" name="Номер слайда 3"/>
          <p:cNvSpPr>
            <a:spLocks noGrp="1"/>
          </p:cNvSpPr>
          <p:nvPr/>
        </p:nvSpPr>
        <p:spPr>
          <a:xfrm>
            <a:off x="8763000" y="6477000"/>
            <a:ext cx="381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6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6096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Теорема Чевы (доказательство 2</a:t>
            </a: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28" name="Группа 127"/>
          <p:cNvGrpSpPr/>
          <p:nvPr/>
        </p:nvGrpSpPr>
        <p:grpSpPr>
          <a:xfrm>
            <a:off x="0" y="1371600"/>
            <a:ext cx="4572000" cy="4560332"/>
            <a:chOff x="381000" y="1447800"/>
            <a:chExt cx="4572000" cy="4560332"/>
          </a:xfrm>
        </p:grpSpPr>
        <p:sp>
          <p:nvSpPr>
            <p:cNvPr id="109" name="TextBox 108"/>
            <p:cNvSpPr txBox="1"/>
            <p:nvPr/>
          </p:nvSpPr>
          <p:spPr>
            <a:xfrm>
              <a:off x="1371600" y="3886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/>
                  <a:ea typeface="Cambria Math" pitchFamily="18" charset="0"/>
                  <a:cs typeface="Times New Roman" pitchFamily="18" charset="0"/>
                </a:rPr>
                <a:t>α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grpSp>
          <p:nvGrpSpPr>
            <p:cNvPr id="127" name="Группа 126"/>
            <p:cNvGrpSpPr/>
            <p:nvPr/>
          </p:nvGrpSpPr>
          <p:grpSpPr>
            <a:xfrm>
              <a:off x="381000" y="1447800"/>
              <a:ext cx="4572000" cy="4560332"/>
              <a:chOff x="381000" y="1447800"/>
              <a:chExt cx="4572000" cy="4560332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381000" y="5257800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90600" y="342900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Z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828800" y="5257800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Y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600200" y="3505200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/>
                    <a:ea typeface="Cambria Math" pitchFamily="18" charset="0"/>
                    <a:cs typeface="Times New Roman" pitchFamily="18" charset="0"/>
                  </a:rPr>
                  <a:t>β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676400" y="419100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/>
                    <a:ea typeface="Cambria Math" pitchFamily="18" charset="0"/>
                    <a:cs typeface="Times New Roman" pitchFamily="18" charset="0"/>
                  </a:rPr>
                  <a:t>γ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371600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y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219200" y="457200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x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143000" y="52578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m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5800" y="426720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905000" y="4572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v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6" name="Группа 125"/>
              <p:cNvGrpSpPr/>
              <p:nvPr/>
            </p:nvGrpSpPr>
            <p:grpSpPr>
              <a:xfrm>
                <a:off x="609600" y="1447800"/>
                <a:ext cx="4343400" cy="4560332"/>
                <a:chOff x="609600" y="1447800"/>
                <a:chExt cx="4343400" cy="4560332"/>
              </a:xfrm>
            </p:grpSpPr>
            <p:grpSp>
              <p:nvGrpSpPr>
                <p:cNvPr id="1037" name="Group 13"/>
                <p:cNvGrpSpPr>
                  <a:grpSpLocks/>
                </p:cNvGrpSpPr>
                <p:nvPr/>
              </p:nvGrpSpPr>
              <p:grpSpPr bwMode="auto">
                <a:xfrm>
                  <a:off x="609600" y="1752600"/>
                  <a:ext cx="4114800" cy="3582130"/>
                  <a:chOff x="3375" y="1335"/>
                  <a:chExt cx="5685" cy="4906"/>
                </a:xfrm>
              </p:grpSpPr>
              <p:sp>
                <p:nvSpPr>
                  <p:cNvPr id="1038" name="Arc 14"/>
                  <p:cNvSpPr>
                    <a:spLocks/>
                  </p:cNvSpPr>
                  <p:nvPr/>
                </p:nvSpPr>
                <p:spPr bwMode="auto">
                  <a:xfrm rot="2687499">
                    <a:off x="5414" y="4249"/>
                    <a:ext cx="377" cy="39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0861"/>
                      <a:gd name="T1" fmla="*/ 0 h 21600"/>
                      <a:gd name="T2" fmla="*/ 20861 w 20861"/>
                      <a:gd name="T3" fmla="*/ 15998 h 21600"/>
                      <a:gd name="T4" fmla="*/ 0 w 2086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861" h="21600" fill="none" extrusionOk="0">
                        <a:moveTo>
                          <a:pt x="-1" y="0"/>
                        </a:moveTo>
                        <a:cubicBezTo>
                          <a:pt x="9771" y="0"/>
                          <a:pt x="18326" y="6560"/>
                          <a:pt x="20860" y="15998"/>
                        </a:cubicBezTo>
                      </a:path>
                      <a:path w="20861" h="21600" stroke="0" extrusionOk="0">
                        <a:moveTo>
                          <a:pt x="-1" y="0"/>
                        </a:moveTo>
                        <a:cubicBezTo>
                          <a:pt x="9771" y="0"/>
                          <a:pt x="18326" y="6560"/>
                          <a:pt x="20860" y="1599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9" name="Arc 15"/>
                  <p:cNvSpPr>
                    <a:spLocks/>
                  </p:cNvSpPr>
                  <p:nvPr/>
                </p:nvSpPr>
                <p:spPr bwMode="auto">
                  <a:xfrm rot="13532190">
                    <a:off x="4783" y="4300"/>
                    <a:ext cx="377" cy="39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0861"/>
                      <a:gd name="T1" fmla="*/ 0 h 21600"/>
                      <a:gd name="T2" fmla="*/ 20861 w 20861"/>
                      <a:gd name="T3" fmla="*/ 15998 h 21600"/>
                      <a:gd name="T4" fmla="*/ 0 w 2086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861" h="21600" fill="none" extrusionOk="0">
                        <a:moveTo>
                          <a:pt x="-1" y="0"/>
                        </a:moveTo>
                        <a:cubicBezTo>
                          <a:pt x="9771" y="0"/>
                          <a:pt x="18326" y="6560"/>
                          <a:pt x="20860" y="15998"/>
                        </a:cubicBezTo>
                      </a:path>
                      <a:path w="20861" h="21600" stroke="0" extrusionOk="0">
                        <a:moveTo>
                          <a:pt x="-1" y="0"/>
                        </a:moveTo>
                        <a:cubicBezTo>
                          <a:pt x="9771" y="0"/>
                          <a:pt x="18326" y="6560"/>
                          <a:pt x="20860" y="1599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040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375" y="1335"/>
                    <a:ext cx="5685" cy="4906"/>
                    <a:chOff x="3165" y="1154"/>
                    <a:chExt cx="4635" cy="5536"/>
                  </a:xfrm>
                </p:grpSpPr>
                <p:grpSp>
                  <p:nvGrpSpPr>
                    <p:cNvPr id="1041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5" y="1154"/>
                      <a:ext cx="4635" cy="5536"/>
                      <a:chOff x="3165" y="1154"/>
                      <a:chExt cx="4635" cy="5536"/>
                    </a:xfrm>
                  </p:grpSpPr>
                  <p:cxnSp>
                    <p:nvCxnSpPr>
                      <p:cNvPr id="1042" name="AutoShape 1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3165" y="1155"/>
                        <a:ext cx="1545" cy="553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43" name="AutoShape 1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65" y="6690"/>
                        <a:ext cx="4635" cy="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44" name="AutoShape 2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4710" y="1154"/>
                        <a:ext cx="3090" cy="553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cxnSp>
                  <p:nvCxnSpPr>
                    <p:cNvPr id="1045" name="AutoShape 2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710" y="1155"/>
                      <a:ext cx="0" cy="553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46" name="AutoShape 22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3870" y="4155"/>
                      <a:ext cx="3930" cy="253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47" name="AutoShape 2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165" y="3210"/>
                      <a:ext cx="2685" cy="348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1048" name="Arc 24"/>
                  <p:cNvSpPr>
                    <a:spLocks/>
                  </p:cNvSpPr>
                  <p:nvPr/>
                </p:nvSpPr>
                <p:spPr bwMode="auto">
                  <a:xfrm>
                    <a:off x="5270" y="4110"/>
                    <a:ext cx="235" cy="14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9" name="Arc 25"/>
                  <p:cNvSpPr>
                    <a:spLocks/>
                  </p:cNvSpPr>
                  <p:nvPr/>
                </p:nvSpPr>
                <p:spPr bwMode="auto">
                  <a:xfrm rot="10800000">
                    <a:off x="5025" y="4683"/>
                    <a:ext cx="245" cy="14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0" name="Arc 26"/>
                  <p:cNvSpPr>
                    <a:spLocks/>
                  </p:cNvSpPr>
                  <p:nvPr/>
                </p:nvSpPr>
                <p:spPr bwMode="auto">
                  <a:xfrm flipV="1">
                    <a:off x="5267" y="4575"/>
                    <a:ext cx="235" cy="25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mpd="dbl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1" name="Arc 27"/>
                  <p:cNvSpPr>
                    <a:spLocks/>
                  </p:cNvSpPr>
                  <p:nvPr/>
                </p:nvSpPr>
                <p:spPr bwMode="auto">
                  <a:xfrm rot="10800000" flipV="1">
                    <a:off x="5035" y="4110"/>
                    <a:ext cx="235" cy="25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mpd="dbl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4" name="TextBox 103"/>
                <p:cNvSpPr txBox="1"/>
                <p:nvPr/>
              </p:nvSpPr>
              <p:spPr>
                <a:xfrm>
                  <a:off x="1828800" y="1447800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B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419600" y="5257800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  C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2971800" y="2819400"/>
                  <a:ext cx="316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X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2286000" y="3733800"/>
                  <a:ext cx="316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P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3200400" y="5257800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n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2971800" y="4267200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u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1905000" y="2743200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z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1295400" y="2514600"/>
                  <a:ext cx="31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b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2514600" y="3352800"/>
                  <a:ext cx="2632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t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2438400" y="2133600"/>
                  <a:ext cx="2856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c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3657600" y="3733800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d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1905000" y="5638800"/>
                  <a:ext cx="832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 </a:t>
                  </a:r>
                  <a:r>
                    <a:rPr lang="ru-RU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Рис. </a:t>
                  </a:r>
                  <a:r>
                    <a:rPr lang="en-US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3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66" name="Группа 165"/>
          <p:cNvGrpSpPr/>
          <p:nvPr/>
        </p:nvGrpSpPr>
        <p:grpSpPr>
          <a:xfrm>
            <a:off x="4038600" y="1752600"/>
            <a:ext cx="4572000" cy="3276600"/>
            <a:chOff x="4419600" y="2209800"/>
            <a:chExt cx="4278512" cy="3112532"/>
          </a:xfrm>
        </p:grpSpPr>
        <p:grpSp>
          <p:nvGrpSpPr>
            <p:cNvPr id="1077" name="Group 53"/>
            <p:cNvGrpSpPr>
              <a:grpSpLocks/>
            </p:cNvGrpSpPr>
            <p:nvPr/>
          </p:nvGrpSpPr>
          <p:grpSpPr bwMode="auto">
            <a:xfrm>
              <a:off x="4724400" y="2514600"/>
              <a:ext cx="3705186" cy="2400903"/>
              <a:chOff x="1051" y="7298"/>
              <a:chExt cx="4710" cy="3150"/>
            </a:xfrm>
          </p:grpSpPr>
          <p:grpSp>
            <p:nvGrpSpPr>
              <p:cNvPr id="1081" name="Group 57"/>
              <p:cNvGrpSpPr>
                <a:grpSpLocks/>
              </p:cNvGrpSpPr>
              <p:nvPr/>
            </p:nvGrpSpPr>
            <p:grpSpPr bwMode="auto">
              <a:xfrm>
                <a:off x="1051" y="7298"/>
                <a:ext cx="4710" cy="3150"/>
                <a:chOff x="5685" y="11685"/>
                <a:chExt cx="4710" cy="3150"/>
              </a:xfrm>
            </p:grpSpPr>
            <p:grpSp>
              <p:nvGrpSpPr>
                <p:cNvPr id="1082" name="Group 58"/>
                <p:cNvGrpSpPr>
                  <a:grpSpLocks/>
                </p:cNvGrpSpPr>
                <p:nvPr/>
              </p:nvGrpSpPr>
              <p:grpSpPr bwMode="auto">
                <a:xfrm>
                  <a:off x="5685" y="11685"/>
                  <a:ext cx="4710" cy="3150"/>
                  <a:chOff x="5685" y="12030"/>
                  <a:chExt cx="4785" cy="3135"/>
                </a:xfrm>
              </p:grpSpPr>
              <p:cxnSp>
                <p:nvCxnSpPr>
                  <p:cNvPr id="1083" name="AutoShape 5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685" y="12030"/>
                    <a:ext cx="4785" cy="162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84" name="AutoShape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470" y="12030"/>
                    <a:ext cx="0" cy="3135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85" name="AutoShape 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85" y="13650"/>
                    <a:ext cx="4785" cy="151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086" name="AutoShape 62"/>
                <p:cNvCxnSpPr>
                  <a:cxnSpLocks noChangeShapeType="1"/>
                </p:cNvCxnSpPr>
                <p:nvPr/>
              </p:nvCxnSpPr>
              <p:spPr bwMode="auto">
                <a:xfrm>
                  <a:off x="5685" y="13313"/>
                  <a:ext cx="471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87" name="AutoShape 6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925" y="13313"/>
                  <a:ext cx="1470" cy="1522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</p:spPr>
            </p:cxnSp>
            <p:cxnSp>
              <p:nvCxnSpPr>
                <p:cNvPr id="1088" name="AutoShape 6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115" y="12465"/>
                  <a:ext cx="810" cy="84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89" name="AutoShape 65"/>
                <p:cNvCxnSpPr>
                  <a:cxnSpLocks noChangeShapeType="1"/>
                </p:cNvCxnSpPr>
                <p:nvPr/>
              </p:nvCxnSpPr>
              <p:spPr bwMode="auto">
                <a:xfrm flipH="1">
                  <a:off x="8925" y="11685"/>
                  <a:ext cx="1470" cy="1628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</p:spPr>
            </p:cxnSp>
            <p:cxnSp>
              <p:nvCxnSpPr>
                <p:cNvPr id="1090" name="AutoShape 66"/>
                <p:cNvCxnSpPr>
                  <a:cxnSpLocks noChangeShapeType="1"/>
                </p:cNvCxnSpPr>
                <p:nvPr/>
              </p:nvCxnSpPr>
              <p:spPr bwMode="auto">
                <a:xfrm flipH="1">
                  <a:off x="8190" y="13313"/>
                  <a:ext cx="735" cy="8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098" name="Arc 74"/>
              <p:cNvSpPr>
                <a:spLocks/>
              </p:cNvSpPr>
              <p:nvPr/>
            </p:nvSpPr>
            <p:spPr bwMode="auto">
              <a:xfrm rot="1980000">
                <a:off x="1850" y="8674"/>
                <a:ext cx="226" cy="2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249"/>
                  <a:gd name="T1" fmla="*/ 0 h 21600"/>
                  <a:gd name="T2" fmla="*/ 21249 w 21249"/>
                  <a:gd name="T3" fmla="*/ 17721 h 21600"/>
                  <a:gd name="T4" fmla="*/ 0 w 2124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49" h="21600" fill="none" extrusionOk="0">
                    <a:moveTo>
                      <a:pt x="-1" y="0"/>
                    </a:moveTo>
                    <a:cubicBezTo>
                      <a:pt x="10433" y="0"/>
                      <a:pt x="19375" y="7457"/>
                      <a:pt x="21248" y="17721"/>
                    </a:cubicBezTo>
                  </a:path>
                  <a:path w="21249" h="21600" stroke="0" extrusionOk="0">
                    <a:moveTo>
                      <a:pt x="-1" y="0"/>
                    </a:moveTo>
                    <a:cubicBezTo>
                      <a:pt x="10433" y="0"/>
                      <a:pt x="19375" y="7457"/>
                      <a:pt x="21248" y="1772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Arc 75"/>
              <p:cNvSpPr>
                <a:spLocks/>
              </p:cNvSpPr>
              <p:nvPr/>
            </p:nvSpPr>
            <p:spPr bwMode="auto">
              <a:xfrm rot="2580000">
                <a:off x="1924" y="8928"/>
                <a:ext cx="313" cy="308"/>
              </a:xfrm>
              <a:custGeom>
                <a:avLst/>
                <a:gdLst>
                  <a:gd name="G0" fmla="+- 0 0 0"/>
                  <a:gd name="G1" fmla="+- 20888 0 0"/>
                  <a:gd name="G2" fmla="+- 21600 0 0"/>
                  <a:gd name="T0" fmla="*/ 5501 w 21226"/>
                  <a:gd name="T1" fmla="*/ 0 h 20888"/>
                  <a:gd name="T2" fmla="*/ 21226 w 21226"/>
                  <a:gd name="T3" fmla="*/ 16884 h 20888"/>
                  <a:gd name="T4" fmla="*/ 0 w 21226"/>
                  <a:gd name="T5" fmla="*/ 20888 h 20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26" h="20888" fill="none" extrusionOk="0">
                    <a:moveTo>
                      <a:pt x="5500" y="0"/>
                    </a:moveTo>
                    <a:cubicBezTo>
                      <a:pt x="13561" y="2122"/>
                      <a:pt x="19680" y="8693"/>
                      <a:pt x="21225" y="16884"/>
                    </a:cubicBezTo>
                  </a:path>
                  <a:path w="21226" h="20888" stroke="0" extrusionOk="0">
                    <a:moveTo>
                      <a:pt x="5500" y="0"/>
                    </a:moveTo>
                    <a:cubicBezTo>
                      <a:pt x="13561" y="2122"/>
                      <a:pt x="19680" y="8693"/>
                      <a:pt x="21225" y="16884"/>
                    </a:cubicBezTo>
                    <a:lnTo>
                      <a:pt x="0" y="20888"/>
                    </a:lnTo>
                    <a:close/>
                  </a:path>
                </a:pathLst>
              </a:cu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5" name="TextBox 154"/>
            <p:cNvSpPr txBox="1"/>
            <p:nvPr/>
          </p:nvSpPr>
          <p:spPr>
            <a:xfrm>
              <a:off x="6629400" y="4953000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Рис.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4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086600" y="373380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305800" y="22098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B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305800" y="487680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C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8382000" y="35814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419600" y="35814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477000" y="27432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477000" y="4343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Z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486400" y="3429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/>
                  <a:ea typeface="Cambria Math" pitchFamily="18" charset="0"/>
                  <a:cs typeface="Times New Roman" pitchFamily="18" charset="0"/>
                </a:rPr>
                <a:t>α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562600" y="37338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/>
                  <a:ea typeface="Cambria Math" pitchFamily="18" charset="0"/>
                  <a:cs typeface="Times New Roman" pitchFamily="18" charset="0"/>
                </a:rPr>
                <a:t>β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07" name="Picture 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19800"/>
            <a:ext cx="4419600" cy="676275"/>
          </a:xfrm>
          <a:prstGeom prst="rect">
            <a:avLst/>
          </a:prstGeom>
          <a:noFill/>
        </p:spPr>
      </p:pic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" name="Rectangle 10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95" name="Группа 194"/>
          <p:cNvGrpSpPr/>
          <p:nvPr/>
        </p:nvGrpSpPr>
        <p:grpSpPr>
          <a:xfrm>
            <a:off x="4572000" y="5257800"/>
            <a:ext cx="4457700" cy="1438275"/>
            <a:chOff x="4572000" y="5257800"/>
            <a:chExt cx="4457700" cy="1438275"/>
          </a:xfrm>
        </p:grpSpPr>
        <p:pic>
          <p:nvPicPr>
            <p:cNvPr id="1124" name="Picture 1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5257800"/>
              <a:ext cx="4457700" cy="685800"/>
            </a:xfrm>
            <a:prstGeom prst="rect">
              <a:avLst/>
            </a:prstGeom>
            <a:noFill/>
          </p:spPr>
        </p:pic>
        <p:pic>
          <p:nvPicPr>
            <p:cNvPr id="1127" name="Picture 10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38800" y="6019800"/>
              <a:ext cx="2276475" cy="676275"/>
            </a:xfrm>
            <a:prstGeom prst="rect">
              <a:avLst/>
            </a:prstGeom>
            <a:noFill/>
          </p:spPr>
        </p:pic>
      </p:grpSp>
      <p:sp>
        <p:nvSpPr>
          <p:cNvPr id="1129" name="Rectangle 105"/>
          <p:cNvSpPr>
            <a:spLocks noChangeArrowheads="1"/>
          </p:cNvSpPr>
          <p:nvPr/>
        </p:nvSpPr>
        <p:spPr bwMode="auto">
          <a:xfrm>
            <a:off x="2970213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Номер слайда 3"/>
          <p:cNvSpPr>
            <a:spLocks noGrp="1"/>
          </p:cNvSpPr>
          <p:nvPr/>
        </p:nvSpPr>
        <p:spPr>
          <a:xfrm>
            <a:off x="8763000" y="6477000"/>
            <a:ext cx="381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7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6096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Теорема Чевы (обратная</a:t>
            </a: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457200" y="1447800"/>
            <a:ext cx="4657910" cy="3798332"/>
            <a:chOff x="914400" y="1600200"/>
            <a:chExt cx="4657910" cy="3798332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14400" y="1600200"/>
              <a:ext cx="4657910" cy="3493532"/>
              <a:chOff x="914400" y="1600200"/>
              <a:chExt cx="4657910" cy="3493532"/>
            </a:xfrm>
          </p:grpSpPr>
          <p:grpSp>
            <p:nvGrpSpPr>
              <p:cNvPr id="18437" name="Group 5"/>
              <p:cNvGrpSpPr>
                <a:grpSpLocks/>
              </p:cNvGrpSpPr>
              <p:nvPr/>
            </p:nvGrpSpPr>
            <p:grpSpPr bwMode="auto">
              <a:xfrm>
                <a:off x="1103373" y="1894926"/>
                <a:ext cx="4383027" cy="2905674"/>
                <a:chOff x="6645" y="2696"/>
                <a:chExt cx="4650" cy="3106"/>
              </a:xfrm>
            </p:grpSpPr>
            <p:grpSp>
              <p:nvGrpSpPr>
                <p:cNvPr id="18438" name="Group 6"/>
                <p:cNvGrpSpPr>
                  <a:grpSpLocks/>
                </p:cNvGrpSpPr>
                <p:nvPr/>
              </p:nvGrpSpPr>
              <p:grpSpPr bwMode="auto">
                <a:xfrm>
                  <a:off x="6645" y="2696"/>
                  <a:ext cx="4650" cy="3106"/>
                  <a:chOff x="6645" y="2696"/>
                  <a:chExt cx="4650" cy="3106"/>
                </a:xfrm>
              </p:grpSpPr>
              <p:cxnSp>
                <p:nvCxnSpPr>
                  <p:cNvPr id="18439" name="AutoShape 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645" y="2696"/>
                    <a:ext cx="2115" cy="3105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440" name="AutoShape 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45" y="5802"/>
                    <a:ext cx="465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441" name="AutoShape 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760" y="2696"/>
                    <a:ext cx="2535" cy="3105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8442" name="AutoShape 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8385" y="2696"/>
                  <a:ext cx="375" cy="310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</p:cxnSp>
            <p:cxnSp>
              <p:nvCxnSpPr>
                <p:cNvPr id="18443" name="AutoShap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6645" y="4215"/>
                  <a:ext cx="3345" cy="1586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</p:cxnSp>
            <p:cxnSp>
              <p:nvCxnSpPr>
                <p:cNvPr id="18444" name="AutoShape 1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470" y="4590"/>
                  <a:ext cx="3825" cy="121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45" name="AutoShape 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800" y="4107"/>
                  <a:ext cx="3495" cy="169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914400" y="4724400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7800" y="472440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C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971800" y="1600200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191000" y="3048000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X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05000" y="297180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Z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600200" y="3429000"/>
                <a:ext cx="320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T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590800" y="4724400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Y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743200" y="3962400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P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743200" y="5029200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 Рис. 5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943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1943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5486400"/>
            <a:ext cx="3790950" cy="857250"/>
          </a:xfrm>
          <a:prstGeom prst="rect">
            <a:avLst/>
          </a:prstGeom>
          <a:noFill/>
        </p:spPr>
      </p:pic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133600"/>
            <a:ext cx="2638425" cy="866775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352800"/>
            <a:ext cx="2619375" cy="866775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Номер слайда 3"/>
          <p:cNvSpPr>
            <a:spLocks noGrp="1"/>
          </p:cNvSpPr>
          <p:nvPr/>
        </p:nvSpPr>
        <p:spPr>
          <a:xfrm>
            <a:off x="8763000" y="6477000"/>
            <a:ext cx="381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8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28600" y="609600"/>
            <a:ext cx="8686800" cy="6096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Теорема Менелая.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914400" y="1981200"/>
            <a:ext cx="7010400" cy="3962400"/>
            <a:chOff x="914400" y="1981200"/>
            <a:chExt cx="7010400" cy="3962400"/>
          </a:xfrm>
        </p:grpSpPr>
        <p:sp>
          <p:nvSpPr>
            <p:cNvPr id="31776" name="AutoShape 32" descr="Газетная бумага"/>
            <p:cNvSpPr>
              <a:spLocks noChangeArrowheads="1"/>
            </p:cNvSpPr>
            <p:nvPr/>
          </p:nvSpPr>
          <p:spPr bwMode="auto">
            <a:xfrm>
              <a:off x="914400" y="1981200"/>
              <a:ext cx="7010400" cy="3962400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indent="542925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Если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 сторонах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∆ABC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или на их продолжениях отмечены точки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,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,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Z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так, что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лежит на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AB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,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Y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–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/>
                  <a:ea typeface="Cambria Math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на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B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С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,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Z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–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на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CA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,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то эти точки будут лежать на одной прямой тогда и только тогда, когда выполнено условие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:</a:t>
              </a:r>
              <a:endPara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6600" y="4648200"/>
              <a:ext cx="2800350" cy="923925"/>
            </a:xfrm>
            <a:prstGeom prst="rect">
              <a:avLst/>
            </a:prstGeom>
            <a:noFill/>
          </p:spPr>
        </p:pic>
      </p:grpSp>
      <p:sp>
        <p:nvSpPr>
          <p:cNvPr id="7" name="Номер слайда 3"/>
          <p:cNvSpPr>
            <a:spLocks noGrp="1"/>
          </p:cNvSpPr>
          <p:nvPr/>
        </p:nvSpPr>
        <p:spPr>
          <a:xfrm>
            <a:off x="8763000" y="6477000"/>
            <a:ext cx="381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latinLnBrk="0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2588A-0B1B-4A80-BA14-A4CFC031C666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Moster" pitchFamily="2" charset="-52"/>
              </a:rPr>
              <a:pPr/>
              <a:t>9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Most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1440</TotalTime>
  <Words>837</Words>
  <Application>Microsoft Office PowerPoint</Application>
  <PresentationFormat>Экран (4:3)</PresentationFormat>
  <Paragraphs>269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Тема2</vt:lpstr>
      <vt:lpstr>Применение теорем Чевы и Менелая для решения планиметрических задач. Сравнительный анализ в эффективности применения этих теорем по сравнению с другими способами решения планиметрических задач. </vt:lpstr>
      <vt:lpstr>Постановка цели, формулировка задачи.</vt:lpstr>
      <vt:lpstr>Исторические справки.</vt:lpstr>
      <vt:lpstr>Слайд 4</vt:lpstr>
      <vt:lpstr>Теорема Чевы (первый случай).</vt:lpstr>
      <vt:lpstr>Теорема Чевы (второй случай).</vt:lpstr>
      <vt:lpstr>Теорема Чевы (доказательство 2).</vt:lpstr>
      <vt:lpstr>Теорема Чевы (обратная).</vt:lpstr>
      <vt:lpstr>Слайд 9</vt:lpstr>
      <vt:lpstr>Теорема Менелая (первый случай).</vt:lpstr>
      <vt:lpstr>Теорема Менелая (второй случай).</vt:lpstr>
      <vt:lpstr>Теорема Менелая (доказательство 2).</vt:lpstr>
      <vt:lpstr>Теорема Менелая (обратная).</vt:lpstr>
      <vt:lpstr>Слайд 14</vt:lpstr>
      <vt:lpstr>Задача 1. I способ (без использования теорем Чевы и Менелая).</vt:lpstr>
      <vt:lpstr>Задача 1. II способ (c использованием теорем Чевы и Менелая).</vt:lpstr>
      <vt:lpstr>Слайд 17</vt:lpstr>
      <vt:lpstr>Задача 2. I способ (без использования теоремы Менелая).</vt:lpstr>
      <vt:lpstr>Задача 2. II способ (c использованием теоремы Менелая).</vt:lpstr>
      <vt:lpstr>Слайд 20</vt:lpstr>
      <vt:lpstr>Слайд 21</vt:lpstr>
      <vt:lpstr>Слайд 22</vt:lpstr>
      <vt:lpstr>Заключение.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Den</cp:lastModifiedBy>
  <cp:revision>257</cp:revision>
  <dcterms:modified xsi:type="dcterms:W3CDTF">2011-09-18T22:36:59Z</dcterms:modified>
</cp:coreProperties>
</file>